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947" r:id="rId1"/>
  </p:sldMasterIdLst>
  <p:notesMasterIdLst>
    <p:notesMasterId r:id="rId25"/>
  </p:notesMasterIdLst>
  <p:handoutMasterIdLst>
    <p:handoutMasterId r:id="rId26"/>
  </p:handoutMasterIdLst>
  <p:sldIdLst>
    <p:sldId id="296" r:id="rId2"/>
    <p:sldId id="297" r:id="rId3"/>
    <p:sldId id="273" r:id="rId4"/>
    <p:sldId id="274" r:id="rId5"/>
    <p:sldId id="275" r:id="rId6"/>
    <p:sldId id="276" r:id="rId7"/>
    <p:sldId id="277" r:id="rId8"/>
    <p:sldId id="278" r:id="rId9"/>
    <p:sldId id="279" r:id="rId10"/>
    <p:sldId id="280" r:id="rId11"/>
    <p:sldId id="282" r:id="rId12"/>
    <p:sldId id="298" r:id="rId13"/>
    <p:sldId id="283" r:id="rId14"/>
    <p:sldId id="284" r:id="rId15"/>
    <p:sldId id="285" r:id="rId16"/>
    <p:sldId id="286" r:id="rId17"/>
    <p:sldId id="287" r:id="rId18"/>
    <p:sldId id="288" r:id="rId19"/>
    <p:sldId id="289" r:id="rId20"/>
    <p:sldId id="290" r:id="rId21"/>
    <p:sldId id="291" r:id="rId22"/>
    <p:sldId id="292" r:id="rId23"/>
    <p:sldId id="299" r:id="rId24"/>
  </p:sldIdLst>
  <p:sldSz cx="9144000" cy="6858000" type="screen4x3"/>
  <p:notesSz cx="6858000" cy="9144000"/>
  <p:kinsoku lang="ja-JP" invalStChars="、。，．・：；？！゛゜ヽヾゝゞ々ー’”）〕］｝〉》」』】°‰′″℃￠％ぁぃぅぇぉっゃゅょゎァィゥェォッャュョヮヵヶ!%),.:;?]}｡｣､･ｧｨｩｪｫｬｭｮｯｰﾞﾟ" invalEndChars="‘“（〔［｛〈《「『【￥＄$([\{｢￡"/>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hp 1 The World of Communication" id="{45672800-409F-4CCF-AA41-388A22947264}">
          <p14:sldIdLst>
            <p14:sldId id="296"/>
            <p14:sldId id="297"/>
            <p14:sldId id="273"/>
            <p14:sldId id="274"/>
            <p14:sldId id="275"/>
            <p14:sldId id="276"/>
            <p14:sldId id="277"/>
            <p14:sldId id="278"/>
            <p14:sldId id="279"/>
            <p14:sldId id="280"/>
            <p14:sldId id="282"/>
            <p14:sldId id="298"/>
            <p14:sldId id="283"/>
            <p14:sldId id="284"/>
            <p14:sldId id="285"/>
            <p14:sldId id="286"/>
            <p14:sldId id="287"/>
            <p14:sldId id="288"/>
            <p14:sldId id="289"/>
            <p14:sldId id="290"/>
            <p14:sldId id="291"/>
            <p14:sldId id="292"/>
            <p14:sldId id="299"/>
          </p14:sldIdLst>
        </p14:section>
      </p14:sectionLst>
    </p:ex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A009B"/>
    <a:srgbClr val="92005A"/>
    <a:srgbClr val="FF66FF"/>
    <a:srgbClr val="000090"/>
    <a:srgbClr val="00544C"/>
    <a:srgbClr val="412A94"/>
    <a:srgbClr val="6E0043"/>
    <a:srgbClr val="EFD28B"/>
    <a:srgbClr val="F7FC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611" autoAdjust="0"/>
    <p:restoredTop sz="93821" autoAdjust="0"/>
  </p:normalViewPr>
  <p:slideViewPr>
    <p:cSldViewPr>
      <p:cViewPr>
        <p:scale>
          <a:sx n="77" d="100"/>
          <a:sy n="77" d="100"/>
        </p:scale>
        <p:origin x="-2592" y="-774"/>
      </p:cViewPr>
      <p:guideLst>
        <p:guide orient="horz" pos="216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49" d="100"/>
          <a:sy n="49" d="100"/>
        </p:scale>
        <p:origin x="1940" y="4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Rectangle 2"/>
          <p:cNvSpPr>
            <a:spLocks noChangeArrowheads="1"/>
          </p:cNvSpPr>
          <p:nvPr/>
        </p:nvSpPr>
        <p:spPr bwMode="auto">
          <a:xfrm>
            <a:off x="6403975" y="8743950"/>
            <a:ext cx="390525" cy="31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nchor="ctr">
            <a:spAutoFit/>
          </a:bodyPr>
          <a:lstStyle>
            <a:lvl1pPr>
              <a:defRPr sz="3200" b="1">
                <a:solidFill>
                  <a:schemeClr val="tx1"/>
                </a:solidFill>
                <a:latin typeface="Arial" panose="020B0604020202020204" pitchFamily="34" charset="0"/>
                <a:ea typeface="MS PGothic" panose="020B0600070205080204" pitchFamily="34" charset="-128"/>
              </a:defRPr>
            </a:lvl1pPr>
            <a:lvl2pPr marL="742950" indent="-285750">
              <a:defRPr sz="3200" b="1">
                <a:solidFill>
                  <a:schemeClr val="tx1"/>
                </a:solidFill>
                <a:latin typeface="Arial" panose="020B0604020202020204" pitchFamily="34" charset="0"/>
                <a:ea typeface="MS PGothic" panose="020B0600070205080204" pitchFamily="34" charset="-128"/>
              </a:defRPr>
            </a:lvl2pPr>
            <a:lvl3pPr marL="1143000" indent="-228600">
              <a:defRPr sz="3200" b="1">
                <a:solidFill>
                  <a:schemeClr val="tx1"/>
                </a:solidFill>
                <a:latin typeface="Arial" panose="020B0604020202020204" pitchFamily="34" charset="0"/>
                <a:ea typeface="MS PGothic" panose="020B0600070205080204" pitchFamily="34" charset="-128"/>
              </a:defRPr>
            </a:lvl3pPr>
            <a:lvl4pPr marL="1600200" indent="-228600">
              <a:defRPr sz="3200" b="1">
                <a:solidFill>
                  <a:schemeClr val="tx1"/>
                </a:solidFill>
                <a:latin typeface="Arial" panose="020B0604020202020204" pitchFamily="34" charset="0"/>
                <a:ea typeface="MS PGothic" panose="020B0600070205080204" pitchFamily="34" charset="-128"/>
              </a:defRPr>
            </a:lvl4pPr>
            <a:lvl5pPr marL="2057400" indent="-228600">
              <a:defRPr sz="32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32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32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32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3200" b="1">
                <a:solidFill>
                  <a:schemeClr val="tx1"/>
                </a:solidFill>
                <a:latin typeface="Arial" panose="020B0604020202020204" pitchFamily="34" charset="0"/>
                <a:ea typeface="MS PGothic" panose="020B0600070205080204" pitchFamily="34" charset="-128"/>
              </a:defRPr>
            </a:lvl9pPr>
          </a:lstStyle>
          <a:p>
            <a:pPr algn="r">
              <a:defRPr/>
            </a:pPr>
            <a:fld id="{10BCD8FD-E998-4C3F-B847-BE330A9877D5}" type="slidenum">
              <a:rPr lang="en-US" altLang="en-US" sz="1400" b="0" smtClean="0"/>
              <a:pPr algn="r">
                <a:defRPr/>
              </a:pPr>
              <a:t>‹#›</a:t>
            </a:fld>
            <a:endParaRPr lang="en-US" altLang="en-US" sz="1400" b="0"/>
          </a:p>
        </p:txBody>
      </p:sp>
    </p:spTree>
    <p:extLst>
      <p:ext uri="{BB962C8B-B14F-4D97-AF65-F5344CB8AC3E}">
        <p14:creationId xmlns:p14="http://schemas.microsoft.com/office/powerpoint/2010/main" val="4005899977"/>
      </p:ext>
    </p:extLst>
  </p:cSld>
  <p:clrMap bg1="lt1" tx1="dk1" bg2="lt2" tx2="dk2" accent1="accent1" accent2="accent2" accent3="accent3" accent4="accent4" accent5="accent5" accent6="accent6" hlink="hlink" folHlink="folHlink"/>
</p:handoutMaster>
</file>

<file path=ppt/media/image2.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14400" y="4343400"/>
            <a:ext cx="5029200" cy="4114800"/>
          </a:xfrm>
          <a:prstGeom prst="rect">
            <a:avLst/>
          </a:prstGeom>
          <a:noFill/>
          <a:ln w="12700">
            <a:noFill/>
            <a:miter lim="800000"/>
            <a:headEnd/>
            <a:tailEnd/>
          </a:ln>
          <a:effectLst/>
        </p:spPr>
        <p:txBody>
          <a:bodyPr vert="horz" wrap="square" lIns="90488" tIns="44450" rIns="90488" bIns="44450" numCol="1" anchor="t" anchorCtr="0" compatLnSpc="1">
            <a:prstTxWarp prst="textNoShape">
              <a:avLst/>
            </a:prstTxWarp>
          </a:bodyPr>
          <a:lstStyle/>
          <a:p>
            <a:pPr lvl="0"/>
            <a:r>
              <a:rPr lang="en-US" noProof="0"/>
              <a:t>Click to edit Master notes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315" name="Rectangle 3"/>
          <p:cNvSpPr>
            <a:spLocks noGrp="1" noRot="1" noChangeAspect="1" noChangeArrowheads="1" noTextEdit="1"/>
          </p:cNvSpPr>
          <p:nvPr>
            <p:ph type="sldImg" idx="2"/>
          </p:nvPr>
        </p:nvSpPr>
        <p:spPr bwMode="auto">
          <a:xfrm>
            <a:off x="1149350" y="692150"/>
            <a:ext cx="4559300" cy="34163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sp>
      <p:sp>
        <p:nvSpPr>
          <p:cNvPr id="14340" name="Rectangle 4"/>
          <p:cNvSpPr>
            <a:spLocks noChangeArrowheads="1"/>
          </p:cNvSpPr>
          <p:nvPr/>
        </p:nvSpPr>
        <p:spPr bwMode="auto">
          <a:xfrm>
            <a:off x="6403975" y="8743950"/>
            <a:ext cx="390525" cy="31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nchor="ctr">
            <a:spAutoFit/>
          </a:bodyPr>
          <a:lstStyle>
            <a:lvl1pPr>
              <a:defRPr sz="3200" b="1">
                <a:solidFill>
                  <a:schemeClr val="tx1"/>
                </a:solidFill>
                <a:latin typeface="Arial" panose="020B0604020202020204" pitchFamily="34" charset="0"/>
                <a:ea typeface="MS PGothic" panose="020B0600070205080204" pitchFamily="34" charset="-128"/>
              </a:defRPr>
            </a:lvl1pPr>
            <a:lvl2pPr marL="742950" indent="-285750">
              <a:defRPr sz="3200" b="1">
                <a:solidFill>
                  <a:schemeClr val="tx1"/>
                </a:solidFill>
                <a:latin typeface="Arial" panose="020B0604020202020204" pitchFamily="34" charset="0"/>
                <a:ea typeface="MS PGothic" panose="020B0600070205080204" pitchFamily="34" charset="-128"/>
              </a:defRPr>
            </a:lvl2pPr>
            <a:lvl3pPr marL="1143000" indent="-228600">
              <a:defRPr sz="3200" b="1">
                <a:solidFill>
                  <a:schemeClr val="tx1"/>
                </a:solidFill>
                <a:latin typeface="Arial" panose="020B0604020202020204" pitchFamily="34" charset="0"/>
                <a:ea typeface="MS PGothic" panose="020B0600070205080204" pitchFamily="34" charset="-128"/>
              </a:defRPr>
            </a:lvl3pPr>
            <a:lvl4pPr marL="1600200" indent="-228600">
              <a:defRPr sz="3200" b="1">
                <a:solidFill>
                  <a:schemeClr val="tx1"/>
                </a:solidFill>
                <a:latin typeface="Arial" panose="020B0604020202020204" pitchFamily="34" charset="0"/>
                <a:ea typeface="MS PGothic" panose="020B0600070205080204" pitchFamily="34" charset="-128"/>
              </a:defRPr>
            </a:lvl4pPr>
            <a:lvl5pPr marL="2057400" indent="-228600">
              <a:defRPr sz="3200" b="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3200" b="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3200" b="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3200" b="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3200" b="1">
                <a:solidFill>
                  <a:schemeClr val="tx1"/>
                </a:solidFill>
                <a:latin typeface="Arial" panose="020B0604020202020204" pitchFamily="34" charset="0"/>
                <a:ea typeface="MS PGothic" panose="020B0600070205080204" pitchFamily="34" charset="-128"/>
              </a:defRPr>
            </a:lvl9pPr>
          </a:lstStyle>
          <a:p>
            <a:pPr algn="r">
              <a:defRPr/>
            </a:pPr>
            <a:fld id="{F02C0224-1AA6-4ABE-B8E6-3C7B44ACFB97}" type="slidenum">
              <a:rPr lang="en-US" altLang="en-US" sz="1400" b="0" smtClean="0"/>
              <a:pPr algn="r">
                <a:defRPr/>
              </a:pPr>
              <a:t>‹#›</a:t>
            </a:fld>
            <a:endParaRPr lang="en-US" altLang="en-US" sz="1400" b="0"/>
          </a:p>
        </p:txBody>
      </p:sp>
    </p:spTree>
    <p:extLst>
      <p:ext uri="{BB962C8B-B14F-4D97-AF65-F5344CB8AC3E}">
        <p14:creationId xmlns:p14="http://schemas.microsoft.com/office/powerpoint/2010/main" val="119387174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1" charset="0"/>
        <a:ea typeface="MS PGothic" panose="020B0600070205080204" pitchFamily="34" charset="-128"/>
        <a:cs typeface="ＭＳ Ｐゴシック" pitchFamily="-111" charset="-128"/>
      </a:defRPr>
    </a:lvl1pPr>
    <a:lvl2pPr marL="457200" algn="l" rtl="0" eaLnBrk="0" fontAlgn="base" hangingPunct="0">
      <a:spcBef>
        <a:spcPct val="30000"/>
      </a:spcBef>
      <a:spcAft>
        <a:spcPct val="0"/>
      </a:spcAft>
      <a:defRPr sz="1200" kern="1200">
        <a:solidFill>
          <a:schemeClr val="tx1"/>
        </a:solidFill>
        <a:latin typeface="Arial" pitchFamily="-111" charset="0"/>
        <a:ea typeface="MS PGothic"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Arial" pitchFamily="-111" charset="0"/>
        <a:ea typeface="MS PGothic"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Arial" pitchFamily="-111" charset="0"/>
        <a:ea typeface="MS PGothic"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Arial" pitchFamily="-111" charset="0"/>
        <a:ea typeface="MS PGothic" panose="020B0600070205080204"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p:cNvSpPr>
            <a:spLocks noGrp="1" noRot="1" noChangeAspect="1" noTextEdit="1"/>
          </p:cNvSpPr>
          <p:nvPr>
            <p:ph type="sldImg"/>
          </p:nvPr>
        </p:nvSpPr>
        <p:spPr>
          <a:xfrm>
            <a:off x="1150938" y="692150"/>
            <a:ext cx="4556125" cy="3416300"/>
          </a:xfrm>
          <a:ln/>
        </p:spPr>
      </p:sp>
      <p:sp>
        <p:nvSpPr>
          <p:cNvPr id="17411"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endParaRPr lang="en-CA" altLang="en-US">
              <a:latin typeface="Arial" panose="020B0604020202020204" pitchFamily="34" charset="0"/>
            </a:endParaRPr>
          </a:p>
        </p:txBody>
      </p:sp>
    </p:spTree>
    <p:extLst>
      <p:ext uri="{BB962C8B-B14F-4D97-AF65-F5344CB8AC3E}">
        <p14:creationId xmlns:p14="http://schemas.microsoft.com/office/powerpoint/2010/main" val="2883528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558CD95-CC15-4EA1-B14D-89FFCC5281F5}" type="slidenum">
              <a:rPr lang="en-US" smtClean="0"/>
              <a:pPr>
                <a:defRPr/>
              </a:pPr>
              <a:t>13</a:t>
            </a:fld>
            <a:endParaRPr lang="en-US" dirty="0"/>
          </a:p>
        </p:txBody>
      </p:sp>
    </p:spTree>
    <p:extLst>
      <p:ext uri="{BB962C8B-B14F-4D97-AF65-F5344CB8AC3E}">
        <p14:creationId xmlns:p14="http://schemas.microsoft.com/office/powerpoint/2010/main" val="1333074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pPr>
              <a:defRPr/>
            </a:pPr>
            <a:fld id="{0558CD95-CC15-4EA1-B14D-89FFCC5281F5}" type="slidenum">
              <a:rPr lang="en-US" smtClean="0"/>
              <a:pPr>
                <a:defRPr/>
              </a:pPr>
              <a:t>15</a:t>
            </a:fld>
            <a:endParaRPr lang="en-US" dirty="0"/>
          </a:p>
        </p:txBody>
      </p:sp>
    </p:spTree>
    <p:extLst>
      <p:ext uri="{BB962C8B-B14F-4D97-AF65-F5344CB8AC3E}">
        <p14:creationId xmlns:p14="http://schemas.microsoft.com/office/powerpoint/2010/main" val="3114536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0558CD95-CC15-4EA1-B14D-89FFCC5281F5}" type="slidenum">
              <a:rPr lang="en-US" smtClean="0"/>
              <a:pPr>
                <a:defRPr/>
              </a:pPr>
              <a:t>17</a:t>
            </a:fld>
            <a:endParaRPr lang="en-US" dirty="0"/>
          </a:p>
        </p:txBody>
      </p:sp>
    </p:spTree>
    <p:extLst>
      <p:ext uri="{BB962C8B-B14F-4D97-AF65-F5344CB8AC3E}">
        <p14:creationId xmlns:p14="http://schemas.microsoft.com/office/powerpoint/2010/main" val="17665967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558CD95-CC15-4EA1-B14D-89FFCC5281F5}" type="slidenum">
              <a:rPr lang="en-US" smtClean="0"/>
              <a:pPr>
                <a:defRPr/>
              </a:pPr>
              <a:t>18</a:t>
            </a:fld>
            <a:endParaRPr lang="en-US"/>
          </a:p>
        </p:txBody>
      </p:sp>
    </p:spTree>
    <p:extLst>
      <p:ext uri="{BB962C8B-B14F-4D97-AF65-F5344CB8AC3E}">
        <p14:creationId xmlns:p14="http://schemas.microsoft.com/office/powerpoint/2010/main" val="17707620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558CD95-CC15-4EA1-B14D-89FFCC5281F5}" type="slidenum">
              <a:rPr lang="en-US" smtClean="0"/>
              <a:pPr>
                <a:defRPr/>
              </a:pPr>
              <a:t>19</a:t>
            </a:fld>
            <a:endParaRPr lang="en-US"/>
          </a:p>
        </p:txBody>
      </p:sp>
    </p:spTree>
    <p:extLst>
      <p:ext uri="{BB962C8B-B14F-4D97-AF65-F5344CB8AC3E}">
        <p14:creationId xmlns:p14="http://schemas.microsoft.com/office/powerpoint/2010/main" val="2592226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0558CD95-CC15-4EA1-B14D-89FFCC5281F5}" type="slidenum">
              <a:rPr lang="en-US" smtClean="0"/>
              <a:pPr>
                <a:defRPr/>
              </a:pPr>
              <a:t>20</a:t>
            </a:fld>
            <a:endParaRPr lang="en-US"/>
          </a:p>
        </p:txBody>
      </p:sp>
    </p:spTree>
    <p:extLst>
      <p:ext uri="{BB962C8B-B14F-4D97-AF65-F5344CB8AC3E}">
        <p14:creationId xmlns:p14="http://schemas.microsoft.com/office/powerpoint/2010/main" val="41424353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A08C5CCD-E222-42BC-9586-86E2E3257161}" type="datetimeFigureOut">
              <a:rPr lang="en-US" smtClean="0"/>
              <a:t>7/20/2017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r>
              <a:rPr lang="en-CA" altLang="en-US"/>
              <a:t>2-</a:t>
            </a:r>
            <a:fld id="{04A1D4CC-1ADC-4339-A316-A1FE09C77F52}" type="slidenum">
              <a:rPr lang="en-CA" altLang="en-US" smtClean="0"/>
              <a:pPr>
                <a:defRPr/>
              </a:pPr>
              <a:t>‹#›</a:t>
            </a:fld>
            <a:endParaRPr lang="en-CA" altLang="en-US"/>
          </a:p>
        </p:txBody>
      </p:sp>
      <p:sp>
        <p:nvSpPr>
          <p:cNvPr id="7" name="Text Box 27"/>
          <p:cNvSpPr txBox="1">
            <a:spLocks noChangeArrowheads="1"/>
          </p:cNvSpPr>
          <p:nvPr userDrawn="1"/>
        </p:nvSpPr>
        <p:spPr bwMode="auto">
          <a:xfrm>
            <a:off x="685800" y="642302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18492535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8C5CCD-E222-42BC-9586-86E2E3257161}" type="datetimeFigureOut">
              <a:rPr lang="en-US" smtClean="0"/>
              <a:t>7/20/2017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r>
              <a:rPr lang="en-CA" altLang="en-US"/>
              <a:t>2-</a:t>
            </a:r>
            <a:fld id="{8A24813E-D607-4525-913A-BC25D004DB6B}" type="slidenum">
              <a:rPr lang="en-CA" altLang="en-US" smtClean="0"/>
              <a:pPr>
                <a:defRPr/>
              </a:pPr>
              <a:t>‹#›</a:t>
            </a:fld>
            <a:endParaRPr lang="en-CA" altLang="en-US"/>
          </a:p>
        </p:txBody>
      </p:sp>
      <p:sp>
        <p:nvSpPr>
          <p:cNvPr id="7" name="Text Box 27"/>
          <p:cNvSpPr txBox="1">
            <a:spLocks noChangeArrowheads="1"/>
          </p:cNvSpPr>
          <p:nvPr userDrawn="1"/>
        </p:nvSpPr>
        <p:spPr bwMode="auto">
          <a:xfrm>
            <a:off x="685800" y="642302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3029094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8C5CCD-E222-42BC-9586-86E2E3257161}" type="datetimeFigureOut">
              <a:rPr lang="en-US" smtClean="0"/>
              <a:t>7/20/2017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r>
              <a:rPr lang="en-CA" altLang="en-US"/>
              <a:t>2-</a:t>
            </a:r>
            <a:fld id="{A002DF47-3A66-49AB-8BED-18BBB34D0453}" type="slidenum">
              <a:rPr lang="en-CA" altLang="en-US" smtClean="0"/>
              <a:pPr>
                <a:defRPr/>
              </a:pPr>
              <a:t>‹#›</a:t>
            </a:fld>
            <a:endParaRPr lang="en-CA" altLang="en-US"/>
          </a:p>
        </p:txBody>
      </p:sp>
      <p:sp>
        <p:nvSpPr>
          <p:cNvPr id="7" name="Text Box 27"/>
          <p:cNvSpPr txBox="1">
            <a:spLocks noChangeArrowheads="1"/>
          </p:cNvSpPr>
          <p:nvPr userDrawn="1"/>
        </p:nvSpPr>
        <p:spPr bwMode="auto">
          <a:xfrm>
            <a:off x="685800" y="642302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27906815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075" y="227013"/>
            <a:ext cx="8385175" cy="1143000"/>
          </a:xfrm>
        </p:spPr>
        <p:txBody>
          <a:bodyPr/>
          <a:lstStyle>
            <a:lvl1pPr>
              <a:defRPr sz="4000"/>
            </a:lvl1pPr>
          </a:lstStyle>
          <a:p>
            <a:r>
              <a:rPr lang="en-US" dirty="0"/>
              <a:t>Click to edit Master title style</a:t>
            </a:r>
          </a:p>
        </p:txBody>
      </p:sp>
      <p:sp>
        <p:nvSpPr>
          <p:cNvPr id="3" name="Text Placeholder 2"/>
          <p:cNvSpPr>
            <a:spLocks noGrp="1"/>
          </p:cNvSpPr>
          <p:nvPr>
            <p:ph type="body" sz="half" idx="1"/>
          </p:nvPr>
        </p:nvSpPr>
        <p:spPr>
          <a:xfrm>
            <a:off x="263525" y="1758950"/>
            <a:ext cx="4065588" cy="50990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481513" y="1758950"/>
            <a:ext cx="4065587" cy="50990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301625" y="6242050"/>
            <a:ext cx="1782763" cy="474663"/>
          </a:xfrm>
          <a:prstGeom prst="rect">
            <a:avLst/>
          </a:prstGeom>
        </p:spPr>
        <p:txBody>
          <a:bodyPr/>
          <a:lstStyle>
            <a:lvl1pPr>
              <a:defRPr/>
            </a:lvl1pPr>
          </a:lstStyle>
          <a:p>
            <a:pPr>
              <a:defRPr/>
            </a:pPr>
            <a:endParaRPr lang="en-US"/>
          </a:p>
        </p:txBody>
      </p:sp>
      <p:sp>
        <p:nvSpPr>
          <p:cNvPr id="6" name="Footer Placeholder 5"/>
          <p:cNvSpPr>
            <a:spLocks noGrp="1"/>
          </p:cNvSpPr>
          <p:nvPr>
            <p:ph type="ftr" sz="quarter" idx="11"/>
          </p:nvPr>
        </p:nvSpPr>
        <p:spPr>
          <a:xfrm>
            <a:off x="2257425" y="6248400"/>
            <a:ext cx="3455988" cy="474663"/>
          </a:xfrm>
          <a:prstGeom prst="rect">
            <a:avLst/>
          </a:prstGeom>
        </p:spPr>
        <p:txBody>
          <a:bodyPr/>
          <a:lstStyle>
            <a:lvl1pPr>
              <a:defRPr/>
            </a:lvl1pPr>
          </a:lstStyle>
          <a:p>
            <a:pPr>
              <a:defRPr/>
            </a:pPr>
            <a:r>
              <a:rPr lang="en-US"/>
              <a:t>© 2018 Cengage Learning. All Rights Reserved.</a:t>
            </a:r>
          </a:p>
        </p:txBody>
      </p:sp>
      <p:sp>
        <p:nvSpPr>
          <p:cNvPr id="7" name="Slide Number Placeholder 6"/>
          <p:cNvSpPr>
            <a:spLocks noGrp="1"/>
          </p:cNvSpPr>
          <p:nvPr>
            <p:ph type="sldNum" sz="quarter" idx="12"/>
          </p:nvPr>
        </p:nvSpPr>
        <p:spPr>
          <a:xfrm>
            <a:off x="5867400" y="6248400"/>
            <a:ext cx="1755775" cy="474663"/>
          </a:xfrm>
          <a:prstGeom prst="rect">
            <a:avLst/>
          </a:prstGeom>
        </p:spPr>
        <p:txBody>
          <a:bodyPr/>
          <a:lstStyle>
            <a:lvl1pPr>
              <a:defRPr/>
            </a:lvl1pPr>
          </a:lstStyle>
          <a:p>
            <a:pPr>
              <a:defRPr/>
            </a:pPr>
            <a:fld id="{B5113FB1-0037-4D4D-8730-380D89AFCCA8}" type="slidenum">
              <a:rPr lang="en-US"/>
              <a:pPr>
                <a:defRPr/>
              </a:pPr>
              <a:t>‹#›</a:t>
            </a:fld>
            <a:endParaRPr lang="en-US"/>
          </a:p>
        </p:txBody>
      </p:sp>
    </p:spTree>
    <p:extLst>
      <p:ext uri="{BB962C8B-B14F-4D97-AF65-F5344CB8AC3E}">
        <p14:creationId xmlns:p14="http://schemas.microsoft.com/office/powerpoint/2010/main" val="341817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08C5CCD-E222-42BC-9586-86E2E3257161}" type="datetimeFigureOut">
              <a:rPr lang="en-US" smtClean="0"/>
              <a:t>7/20/2017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r>
              <a:rPr lang="en-CA" altLang="en-US"/>
              <a:t>2-</a:t>
            </a:r>
            <a:fld id="{39AE9836-8978-48C5-8F13-C7BA7385F229}" type="slidenum">
              <a:rPr lang="en-CA" altLang="en-US" smtClean="0"/>
              <a:pPr>
                <a:defRPr/>
              </a:pPr>
              <a:t>‹#›</a:t>
            </a:fld>
            <a:endParaRPr lang="en-CA" altLang="en-US"/>
          </a:p>
        </p:txBody>
      </p:sp>
      <p:sp>
        <p:nvSpPr>
          <p:cNvPr id="7" name="Text Box 27"/>
          <p:cNvSpPr txBox="1">
            <a:spLocks noChangeArrowheads="1"/>
          </p:cNvSpPr>
          <p:nvPr userDrawn="1"/>
        </p:nvSpPr>
        <p:spPr bwMode="auto">
          <a:xfrm>
            <a:off x="685800" y="642937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2444869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08C5CCD-E222-42BC-9586-86E2E3257161}" type="datetimeFigureOut">
              <a:rPr lang="en-US" smtClean="0"/>
              <a:t>7/20/2017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r>
              <a:rPr lang="en-CA" altLang="en-US"/>
              <a:t>2-</a:t>
            </a:r>
            <a:fld id="{3F0E19AE-74D4-4EE0-94E6-8324C41EEA78}" type="slidenum">
              <a:rPr lang="en-CA" altLang="en-US" smtClean="0"/>
              <a:pPr>
                <a:defRPr/>
              </a:pPr>
              <a:t>‹#›</a:t>
            </a:fld>
            <a:endParaRPr lang="en-CA" altLang="en-US"/>
          </a:p>
        </p:txBody>
      </p:sp>
      <p:sp>
        <p:nvSpPr>
          <p:cNvPr id="7" name="Text Box 27"/>
          <p:cNvSpPr txBox="1">
            <a:spLocks noChangeArrowheads="1"/>
          </p:cNvSpPr>
          <p:nvPr userDrawn="1"/>
        </p:nvSpPr>
        <p:spPr bwMode="auto">
          <a:xfrm>
            <a:off x="685800" y="642302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1852048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08C5CCD-E222-42BC-9586-86E2E3257161}" type="datetimeFigureOut">
              <a:rPr lang="en-US" smtClean="0"/>
              <a:t>7/20/2017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r>
              <a:rPr lang="en-CA" altLang="en-US"/>
              <a:t>2-</a:t>
            </a:r>
            <a:fld id="{C398E235-4D41-403D-AD2B-8C7BFBEFD2C1}" type="slidenum">
              <a:rPr lang="en-CA" altLang="en-US" smtClean="0"/>
              <a:pPr>
                <a:defRPr/>
              </a:pPr>
              <a:t>‹#›</a:t>
            </a:fld>
            <a:endParaRPr lang="en-CA" altLang="en-US"/>
          </a:p>
        </p:txBody>
      </p:sp>
      <p:sp>
        <p:nvSpPr>
          <p:cNvPr id="8" name="Text Box 27"/>
          <p:cNvSpPr txBox="1">
            <a:spLocks noChangeArrowheads="1"/>
          </p:cNvSpPr>
          <p:nvPr userDrawn="1"/>
        </p:nvSpPr>
        <p:spPr bwMode="auto">
          <a:xfrm>
            <a:off x="685800" y="642302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3958485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08C5CCD-E222-42BC-9586-86E2E3257161}" type="datetimeFigureOut">
              <a:rPr lang="en-US" smtClean="0"/>
              <a:t>7/20/2017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a:defRPr/>
            </a:pPr>
            <a:r>
              <a:rPr lang="en-CA" altLang="en-US"/>
              <a:t>2-</a:t>
            </a:r>
            <a:fld id="{9A3505F4-6541-484D-BA45-74D2663C6827}" type="slidenum">
              <a:rPr lang="en-CA" altLang="en-US" smtClean="0"/>
              <a:pPr>
                <a:defRPr/>
              </a:pPr>
              <a:t>‹#›</a:t>
            </a:fld>
            <a:endParaRPr lang="en-CA" altLang="en-US"/>
          </a:p>
        </p:txBody>
      </p:sp>
      <p:sp>
        <p:nvSpPr>
          <p:cNvPr id="10" name="Text Box 27"/>
          <p:cNvSpPr txBox="1">
            <a:spLocks noChangeArrowheads="1"/>
          </p:cNvSpPr>
          <p:nvPr userDrawn="1"/>
        </p:nvSpPr>
        <p:spPr bwMode="auto">
          <a:xfrm>
            <a:off x="685800" y="642302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1175235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08C5CCD-E222-42BC-9586-86E2E3257161}" type="datetimeFigureOut">
              <a:rPr lang="en-US" smtClean="0"/>
              <a:t>7/20/2017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defRPr/>
            </a:pPr>
            <a:r>
              <a:rPr lang="en-CA" altLang="en-US"/>
              <a:t>2-</a:t>
            </a:r>
            <a:fld id="{6D9B648D-9010-4512-A088-46C78B497C21}" type="slidenum">
              <a:rPr lang="en-CA" altLang="en-US" smtClean="0"/>
              <a:pPr>
                <a:defRPr/>
              </a:pPr>
              <a:t>‹#›</a:t>
            </a:fld>
            <a:endParaRPr lang="en-CA" altLang="en-US"/>
          </a:p>
        </p:txBody>
      </p:sp>
      <p:sp>
        <p:nvSpPr>
          <p:cNvPr id="6" name="Text Box 27"/>
          <p:cNvSpPr txBox="1">
            <a:spLocks noChangeArrowheads="1"/>
          </p:cNvSpPr>
          <p:nvPr userDrawn="1"/>
        </p:nvSpPr>
        <p:spPr bwMode="auto">
          <a:xfrm>
            <a:off x="685800" y="642302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2446975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r>
              <a:rPr lang="en-CA" altLang="en-US"/>
              <a:t>2-</a:t>
            </a:r>
            <a:fld id="{94EDC764-BC60-4603-B391-CA97966F7339}" type="slidenum">
              <a:rPr lang="en-CA" altLang="en-US" smtClean="0"/>
              <a:pPr>
                <a:defRPr/>
              </a:pPr>
              <a:t>‹#›</a:t>
            </a:fld>
            <a:endParaRPr lang="en-CA" altLang="en-US"/>
          </a:p>
        </p:txBody>
      </p:sp>
      <p:sp>
        <p:nvSpPr>
          <p:cNvPr id="5" name="Text Box 27"/>
          <p:cNvSpPr txBox="1">
            <a:spLocks noChangeArrowheads="1"/>
          </p:cNvSpPr>
          <p:nvPr userDrawn="1"/>
        </p:nvSpPr>
        <p:spPr bwMode="auto">
          <a:xfrm>
            <a:off x="685800" y="642302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6747945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A08C5CCD-E222-42BC-9586-86E2E3257161}" type="datetimeFigureOut">
              <a:rPr lang="en-US" smtClean="0"/>
              <a:t>7/20/2017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r>
              <a:rPr lang="en-CA" altLang="en-US"/>
              <a:t>2-</a:t>
            </a:r>
            <a:fld id="{BEBE0D21-E652-45D2-BC04-9B16AEFA8FC6}" type="slidenum">
              <a:rPr lang="en-CA" altLang="en-US" smtClean="0"/>
              <a:pPr>
                <a:defRPr/>
              </a:pPr>
              <a:t>‹#›</a:t>
            </a:fld>
            <a:endParaRPr lang="en-CA" altLang="en-US"/>
          </a:p>
        </p:txBody>
      </p:sp>
      <p:sp>
        <p:nvSpPr>
          <p:cNvPr id="8" name="Text Box 27"/>
          <p:cNvSpPr txBox="1">
            <a:spLocks noChangeArrowheads="1"/>
          </p:cNvSpPr>
          <p:nvPr userDrawn="1"/>
        </p:nvSpPr>
        <p:spPr bwMode="auto">
          <a:xfrm>
            <a:off x="685800" y="642302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92507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A08C5CCD-E222-42BC-9586-86E2E3257161}" type="datetimeFigureOut">
              <a:rPr lang="en-US" smtClean="0"/>
              <a:t>7/20/2017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r>
              <a:rPr lang="en-CA" altLang="en-US"/>
              <a:t>2-</a:t>
            </a:r>
            <a:fld id="{130FB4C3-460B-4960-ABAD-6E3C4E11718C}" type="slidenum">
              <a:rPr lang="en-CA" altLang="en-US" smtClean="0"/>
              <a:pPr>
                <a:defRPr/>
              </a:pPr>
              <a:t>‹#›</a:t>
            </a:fld>
            <a:endParaRPr lang="en-CA" altLang="en-US"/>
          </a:p>
        </p:txBody>
      </p:sp>
      <p:sp>
        <p:nvSpPr>
          <p:cNvPr id="8" name="Text Box 27"/>
          <p:cNvSpPr txBox="1">
            <a:spLocks noChangeArrowheads="1"/>
          </p:cNvSpPr>
          <p:nvPr userDrawn="1"/>
        </p:nvSpPr>
        <p:spPr bwMode="auto">
          <a:xfrm>
            <a:off x="685800" y="642302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1579593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08C5CCD-E222-42BC-9586-86E2E3257161}" type="datetimeFigureOut">
              <a:rPr lang="en-US" smtClean="0"/>
              <a:t>7/20/2017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r>
              <a:rPr lang="en-CA" altLang="en-US"/>
              <a:t>2-</a:t>
            </a:r>
            <a:fld id="{842DF88D-8B9B-4380-9DC1-11780B0825F9}" type="slidenum">
              <a:rPr lang="en-CA" altLang="en-US" smtClean="0"/>
              <a:pPr>
                <a:defRPr/>
              </a:pPr>
              <a:t>‹#›</a:t>
            </a:fld>
            <a:endParaRPr lang="en-CA" altLang="en-US"/>
          </a:p>
        </p:txBody>
      </p:sp>
      <p:sp>
        <p:nvSpPr>
          <p:cNvPr id="7" name="Text Box 27"/>
          <p:cNvSpPr txBox="1">
            <a:spLocks noChangeArrowheads="1"/>
          </p:cNvSpPr>
          <p:nvPr userDrawn="1"/>
        </p:nvSpPr>
        <p:spPr bwMode="auto">
          <a:xfrm>
            <a:off x="685800" y="6423025"/>
            <a:ext cx="2952750" cy="261938"/>
          </a:xfrm>
          <a:prstGeom prst="rect">
            <a:avLst/>
          </a:prstGeom>
          <a:noFill/>
          <a:ln>
            <a:noFill/>
          </a:ln>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spcBef>
                <a:spcPct val="50000"/>
              </a:spcBef>
              <a:defRPr/>
            </a:pPr>
            <a:r>
              <a:rPr lang="en-US" altLang="en-US" sz="1100" b="0" dirty="0">
                <a:cs typeface="Times New Roman" panose="02020603050405020304" pitchFamily="18" charset="0"/>
              </a:rPr>
              <a:t>Copyright © 2017 by Nelson Education Ltd. </a:t>
            </a:r>
            <a:endParaRPr lang="en-CA" altLang="en-US" sz="1100" b="0" dirty="0">
              <a:cs typeface="Times New Roman" panose="02020603050405020304" pitchFamily="18" charset="0"/>
            </a:endParaRPr>
          </a:p>
        </p:txBody>
      </p:sp>
    </p:spTree>
    <p:extLst>
      <p:ext uri="{BB962C8B-B14F-4D97-AF65-F5344CB8AC3E}">
        <p14:creationId xmlns:p14="http://schemas.microsoft.com/office/powerpoint/2010/main" val="2191131534"/>
      </p:ext>
    </p:extLst>
  </p:cSld>
  <p:clrMap bg1="lt1" tx1="dk1" bg2="lt2" tx2="dk2" accent1="accent1" accent2="accent2" accent3="accent3" accent4="accent4" accent5="accent5" accent6="accent6" hlink="hlink" folHlink="folHlink"/>
  <p:sldLayoutIdLst>
    <p:sldLayoutId id="2147483948" r:id="rId1"/>
    <p:sldLayoutId id="2147483949" r:id="rId2"/>
    <p:sldLayoutId id="2147483950" r:id="rId3"/>
    <p:sldLayoutId id="2147483951" r:id="rId4"/>
    <p:sldLayoutId id="2147483952" r:id="rId5"/>
    <p:sldLayoutId id="2147483953" r:id="rId6"/>
    <p:sldLayoutId id="2147483954" r:id="rId7"/>
    <p:sldLayoutId id="2147483955" r:id="rId8"/>
    <p:sldLayoutId id="2147483956" r:id="rId9"/>
    <p:sldLayoutId id="2147483957" r:id="rId10"/>
    <p:sldLayoutId id="2147483958" r:id="rId11"/>
    <p:sldLayoutId id="2147483959" r:id="rId1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8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2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2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type="subTitle" idx="1"/>
          </p:nvPr>
        </p:nvSpPr>
        <p:spPr>
          <a:xfrm>
            <a:off x="683568" y="4941168"/>
            <a:ext cx="7702624" cy="888528"/>
          </a:xfrm>
        </p:spPr>
        <p:txBody>
          <a:bodyPr>
            <a:normAutofit fontScale="85000" lnSpcReduction="10000"/>
          </a:bodyPr>
          <a:lstStyle/>
          <a:p>
            <a:pPr marL="342900" indent="-342900"/>
            <a:r>
              <a:rPr lang="en-US" altLang="en-US" sz="4400" b="1" dirty="0" smtClean="0">
                <a:solidFill>
                  <a:srgbClr val="412A94"/>
                </a:solidFill>
                <a:effectLst/>
              </a:rPr>
              <a:t>Applied Professional Communication</a:t>
            </a:r>
            <a:endParaRPr lang="en-US" altLang="en-US" sz="4400" b="1" dirty="0">
              <a:solidFill>
                <a:srgbClr val="412A94"/>
              </a:solidFill>
              <a:effectLst/>
            </a:endParaRPr>
          </a:p>
        </p:txBody>
      </p:sp>
      <p:sp>
        <p:nvSpPr>
          <p:cNvPr id="7" name="Rectangle 5"/>
          <p:cNvSpPr>
            <a:spLocks noChangeArrowheads="1"/>
          </p:cNvSpPr>
          <p:nvPr/>
        </p:nvSpPr>
        <p:spPr bwMode="auto">
          <a:xfrm>
            <a:off x="611560" y="2348880"/>
            <a:ext cx="288032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defRPr/>
            </a:pPr>
            <a:r>
              <a:rPr lang="en-US" altLang="en-US" sz="4400" b="0" dirty="0">
                <a:effectLst>
                  <a:outerShdw blurRad="38100" dist="38100" dir="2700000" algn="tl">
                    <a:srgbClr val="000000">
                      <a:alpha val="43137"/>
                    </a:srgbClr>
                  </a:outerShdw>
                </a:effectLst>
                <a:cs typeface="Arial" panose="020B0604020202020204" pitchFamily="34" charset="0"/>
              </a:rPr>
              <a:t>Chapter 1</a:t>
            </a:r>
          </a:p>
        </p:txBody>
      </p:sp>
      <p:pic>
        <p:nvPicPr>
          <p:cNvPr id="8" name="Picture 7" descr="Four people sit around a table while looking at a cell phone. " title="Defining Communication"/>
          <p:cNvPicPr>
            <a:picLocks noChangeAspect="1"/>
          </p:cNvPicPr>
          <p:nvPr/>
        </p:nvPicPr>
        <p:blipFill>
          <a:blip r:embed="rId3"/>
          <a:stretch>
            <a:fillRect/>
          </a:stretch>
        </p:blipFill>
        <p:spPr>
          <a:xfrm>
            <a:off x="3779912" y="836712"/>
            <a:ext cx="5057424" cy="3746131"/>
          </a:xfrm>
          <a:prstGeom prst="rect">
            <a:avLst/>
          </a:prstGeom>
        </p:spPr>
      </p:pic>
      <p:sp>
        <p:nvSpPr>
          <p:cNvPr id="9" name="Slide Number Placeholder 3"/>
          <p:cNvSpPr>
            <a:spLocks noGrp="1"/>
          </p:cNvSpPr>
          <p:nvPr>
            <p:ph type="sldNum" sz="quarter" idx="12"/>
          </p:nvPr>
        </p:nvSpPr>
        <p:spPr>
          <a:xfrm>
            <a:off x="6444208" y="6309320"/>
            <a:ext cx="2057400" cy="36512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00FF00"/>
              </a:buClr>
              <a:buSzPct val="75000"/>
              <a:buFont typeface="Monotype Sorts" charset="2"/>
              <a:buChar char="n"/>
              <a:defRPr sz="3200">
                <a:solidFill>
                  <a:schemeClr val="tx1"/>
                </a:solidFill>
                <a:latin typeface="Arial" panose="020B0604020202020204" pitchFamily="34" charset="0"/>
                <a:ea typeface="MS PGothic" panose="020B0600070205080204" pitchFamily="34" charset="-128"/>
              </a:defRPr>
            </a:lvl1pPr>
            <a:lvl2pPr marL="742950" indent="-285750">
              <a:spcBef>
                <a:spcPct val="20000"/>
              </a:spcBef>
              <a:buClr>
                <a:srgbClr val="FAFD00"/>
              </a:buClr>
              <a:buSzPct val="75000"/>
              <a:buFont typeface="Monotype Sorts" charset="2"/>
              <a:buChar char="n"/>
              <a:defRPr sz="2800">
                <a:solidFill>
                  <a:schemeClr val="tx1"/>
                </a:solidFill>
                <a:latin typeface="Arial" panose="020B0604020202020204" pitchFamily="34" charset="0"/>
                <a:ea typeface="MS PGothic" panose="020B0600070205080204" pitchFamily="34" charset="-128"/>
              </a:defRPr>
            </a:lvl2pPr>
            <a:lvl3pPr marL="1143000" indent="-228600">
              <a:spcBef>
                <a:spcPct val="20000"/>
              </a:spcBef>
              <a:buClr>
                <a:srgbClr val="FF5008"/>
              </a:buClr>
              <a:buSzPct val="65000"/>
              <a:buFont typeface="Monotype Sorts" charset="2"/>
              <a:buChar char="n"/>
              <a:defRPr sz="2400">
                <a:solidFill>
                  <a:schemeClr val="tx1"/>
                </a:solidFill>
                <a:latin typeface="Arial" panose="020B0604020202020204" pitchFamily="34" charset="0"/>
                <a:ea typeface="MS PGothic" panose="020B0600070205080204" pitchFamily="34" charset="-128"/>
              </a:defRPr>
            </a:lvl3pPr>
            <a:lvl4pPr marL="1600200" indent="-228600">
              <a:spcBef>
                <a:spcPct val="20000"/>
              </a:spcBef>
              <a:buClr>
                <a:srgbClr val="8901F3"/>
              </a:buClr>
              <a:buSzPct val="65000"/>
              <a:buFont typeface="Monotype Sorts" charset="2"/>
              <a:buChar char="n"/>
              <a:defRPr sz="2000">
                <a:solidFill>
                  <a:schemeClr val="tx1"/>
                </a:solidFill>
                <a:latin typeface="Arial" panose="020B0604020202020204" pitchFamily="34" charset="0"/>
                <a:ea typeface="MS PGothic" panose="020B0600070205080204" pitchFamily="34" charset="-128"/>
              </a:defRPr>
            </a:lvl4pPr>
            <a:lvl5pPr marL="2057400" indent="-228600">
              <a:spcBef>
                <a:spcPct val="20000"/>
              </a:spcBef>
              <a:buClr>
                <a:srgbClr val="114FFB"/>
              </a:buClr>
              <a:buSzPct val="65000"/>
              <a:buFont typeface="Monotype Sorts" charset="2"/>
              <a:buChar char="n"/>
              <a:defRPr sz="20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20000"/>
              </a:spcBef>
              <a:spcAft>
                <a:spcPct val="0"/>
              </a:spcAft>
              <a:buClr>
                <a:srgbClr val="114FFB"/>
              </a:buClr>
              <a:buSzPct val="65000"/>
              <a:buFont typeface="Monotype Sorts" charset="2"/>
              <a:buChar char="n"/>
              <a:defRPr sz="20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20000"/>
              </a:spcBef>
              <a:spcAft>
                <a:spcPct val="0"/>
              </a:spcAft>
              <a:buClr>
                <a:srgbClr val="114FFB"/>
              </a:buClr>
              <a:buSzPct val="65000"/>
              <a:buFont typeface="Monotype Sorts" charset="2"/>
              <a:buChar char="n"/>
              <a:defRPr sz="20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20000"/>
              </a:spcBef>
              <a:spcAft>
                <a:spcPct val="0"/>
              </a:spcAft>
              <a:buClr>
                <a:srgbClr val="114FFB"/>
              </a:buClr>
              <a:buSzPct val="65000"/>
              <a:buFont typeface="Monotype Sorts" charset="2"/>
              <a:buChar char="n"/>
              <a:defRPr sz="20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20000"/>
              </a:spcBef>
              <a:spcAft>
                <a:spcPct val="0"/>
              </a:spcAft>
              <a:buClr>
                <a:srgbClr val="114FFB"/>
              </a:buClr>
              <a:buSzPct val="65000"/>
              <a:buFont typeface="Monotype Sorts" charset="2"/>
              <a:buChar char="n"/>
              <a:defRPr sz="2000">
                <a:solidFill>
                  <a:schemeClr val="tx1"/>
                </a:solidFill>
                <a:latin typeface="Arial" panose="020B0604020202020204" pitchFamily="34" charset="0"/>
                <a:ea typeface="MS PGothic" panose="020B0600070205080204" pitchFamily="34" charset="-128"/>
              </a:defRPr>
            </a:lvl9pPr>
          </a:lstStyle>
          <a:p>
            <a:pPr>
              <a:spcBef>
                <a:spcPct val="0"/>
              </a:spcBef>
              <a:buClrTx/>
              <a:buSzTx/>
              <a:buFontTx/>
              <a:buNone/>
              <a:defRPr/>
            </a:pPr>
            <a:r>
              <a:rPr lang="en-CA" altLang="en-US" sz="1100" dirty="0">
                <a:latin typeface="+mn-lt"/>
              </a:rPr>
              <a:t>2-</a:t>
            </a:r>
            <a:fld id="{423347C6-DEA7-489C-9346-4570B2334C78}" type="slidenum">
              <a:rPr lang="en-CA" altLang="en-US" sz="1100" smtClean="0">
                <a:latin typeface="+mn-lt"/>
              </a:rPr>
              <a:pPr>
                <a:spcBef>
                  <a:spcPct val="0"/>
                </a:spcBef>
                <a:buClrTx/>
                <a:buSzTx/>
                <a:buFontTx/>
                <a:buNone/>
                <a:defRPr/>
              </a:pPr>
              <a:t>1</a:t>
            </a:fld>
            <a:r>
              <a:rPr lang="en-CA" altLang="en-US" sz="1100" dirty="0">
                <a:latin typeface="+mn-lt"/>
              </a:rPr>
              <a:t>4</a:t>
            </a:r>
          </a:p>
        </p:txBody>
      </p:sp>
    </p:spTree>
    <p:extLst>
      <p:ext uri="{BB962C8B-B14F-4D97-AF65-F5344CB8AC3E}">
        <p14:creationId xmlns:p14="http://schemas.microsoft.com/office/powerpoint/2010/main" val="1368645507"/>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8" name="Rectangle 4"/>
          <p:cNvSpPr>
            <a:spLocks noGrp="1" noChangeArrowheads="1"/>
          </p:cNvSpPr>
          <p:nvPr>
            <p:ph type="body" sz="half" idx="1"/>
          </p:nvPr>
        </p:nvSpPr>
        <p:spPr>
          <a:xfrm>
            <a:off x="309563" y="1849438"/>
            <a:ext cx="7473950" cy="3379762"/>
          </a:xfrm>
          <a:noFill/>
        </p:spPr>
        <p:txBody>
          <a:bodyPr/>
          <a:lstStyle/>
          <a:p>
            <a:r>
              <a:rPr lang="en-US" dirty="0"/>
              <a:t>Communication skills are closely linked to professional success</a:t>
            </a:r>
          </a:p>
          <a:p>
            <a:endParaRPr lang="en-US" dirty="0"/>
          </a:p>
          <a:p>
            <a:r>
              <a:rPr lang="en-US" dirty="0"/>
              <a:t>Poor communication increases the occurrence of mistakes, unnecessary repetition, and inferior productivity</a:t>
            </a:r>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Professional Values</a:t>
            </a:r>
          </a:p>
        </p:txBody>
      </p:sp>
    </p:spTree>
    <p:extLst>
      <p:ext uri="{BB962C8B-B14F-4D97-AF65-F5344CB8AC3E}">
        <p14:creationId xmlns:p14="http://schemas.microsoft.com/office/powerpoint/2010/main" val="3779621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6" name="Rectangle 4"/>
          <p:cNvSpPr>
            <a:spLocks noGrp="1" noChangeArrowheads="1"/>
          </p:cNvSpPr>
          <p:nvPr>
            <p:ph type="body" sz="half" idx="1"/>
          </p:nvPr>
        </p:nvSpPr>
        <p:spPr>
          <a:xfrm>
            <a:off x="415653" y="1700808"/>
            <a:ext cx="7828755" cy="4207954"/>
          </a:xfrm>
          <a:noFill/>
        </p:spPr>
        <p:txBody>
          <a:bodyPr>
            <a:normAutofit fontScale="92500" lnSpcReduction="20000"/>
          </a:bodyPr>
          <a:lstStyle/>
          <a:p>
            <a:pPr>
              <a:lnSpc>
                <a:spcPct val="90000"/>
              </a:lnSpc>
            </a:pPr>
            <a:r>
              <a:rPr lang="en-US" dirty="0"/>
              <a:t>A one-way process in which one person acts on another person</a:t>
            </a:r>
          </a:p>
          <a:p>
            <a:pPr lvl="1">
              <a:spcAft>
                <a:spcPct val="20000"/>
              </a:spcAft>
            </a:pPr>
            <a:r>
              <a:rPr lang="en-US" dirty="0"/>
              <a:t>Who?</a:t>
            </a:r>
          </a:p>
          <a:p>
            <a:pPr lvl="1">
              <a:spcAft>
                <a:spcPct val="20000"/>
              </a:spcAft>
            </a:pPr>
            <a:r>
              <a:rPr lang="en-US" dirty="0"/>
              <a:t>Says what?</a:t>
            </a:r>
          </a:p>
          <a:p>
            <a:pPr lvl="1">
              <a:spcAft>
                <a:spcPct val="20000"/>
              </a:spcAft>
            </a:pPr>
            <a:r>
              <a:rPr lang="en-US" dirty="0"/>
              <a:t>In what channel?</a:t>
            </a:r>
          </a:p>
          <a:p>
            <a:pPr lvl="1">
              <a:spcAft>
                <a:spcPct val="20000"/>
              </a:spcAft>
            </a:pPr>
            <a:r>
              <a:rPr lang="en-US" dirty="0"/>
              <a:t>To whom?</a:t>
            </a:r>
          </a:p>
          <a:p>
            <a:pPr lvl="1">
              <a:spcAft>
                <a:spcPct val="20000"/>
              </a:spcAft>
            </a:pPr>
            <a:r>
              <a:rPr lang="en-US" dirty="0"/>
              <a:t>With what effect?</a:t>
            </a:r>
          </a:p>
          <a:p>
            <a:pPr>
              <a:lnSpc>
                <a:spcPct val="90000"/>
              </a:lnSpc>
            </a:pPr>
            <a:endParaRPr lang="en-US" dirty="0"/>
          </a:p>
          <a:p>
            <a:pPr>
              <a:lnSpc>
                <a:spcPct val="90000"/>
              </a:lnSpc>
            </a:pPr>
            <a:r>
              <a:rPr lang="en-US" dirty="0"/>
              <a:t>Noise</a:t>
            </a:r>
          </a:p>
          <a:p>
            <a:pPr lvl="1">
              <a:spcAft>
                <a:spcPct val="20000"/>
              </a:spcAft>
            </a:pPr>
            <a:r>
              <a:rPr lang="en-US" dirty="0"/>
              <a:t>Anything that interferes with the intended communication</a:t>
            </a:r>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Linear Model of Communication</a:t>
            </a:r>
          </a:p>
        </p:txBody>
      </p:sp>
    </p:spTree>
    <p:extLst>
      <p:ext uri="{BB962C8B-B14F-4D97-AF65-F5344CB8AC3E}">
        <p14:creationId xmlns:p14="http://schemas.microsoft.com/office/powerpoint/2010/main" val="1481935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1" name="Rectangle 3"/>
          <p:cNvSpPr>
            <a:spLocks noGrp="1" noChangeArrowheads="1"/>
          </p:cNvSpPr>
          <p:nvPr>
            <p:ph type="body" sz="half" idx="1"/>
          </p:nvPr>
        </p:nvSpPr>
        <p:spPr>
          <a:xfrm>
            <a:off x="306388" y="1763713"/>
            <a:ext cx="7475537" cy="4041551"/>
          </a:xfrm>
          <a:noFill/>
        </p:spPr>
        <p:txBody>
          <a:bodyPr>
            <a:normAutofit/>
          </a:bodyPr>
          <a:lstStyle/>
          <a:p>
            <a:pPr>
              <a:lnSpc>
                <a:spcPct val="90000"/>
              </a:lnSpc>
            </a:pPr>
            <a:r>
              <a:rPr lang="en-US" dirty="0" smtClean="0"/>
              <a:t>Physical – sounds, objects, temperature, machines, other individuals</a:t>
            </a:r>
            <a:r>
              <a:rPr lang="en-US" dirty="0"/>
              <a:t/>
            </a:r>
            <a:br>
              <a:rPr lang="en-US" dirty="0"/>
            </a:br>
            <a:endParaRPr lang="en-US" dirty="0"/>
          </a:p>
          <a:p>
            <a:pPr>
              <a:lnSpc>
                <a:spcPct val="90000"/>
              </a:lnSpc>
            </a:pPr>
            <a:r>
              <a:rPr lang="en-US" dirty="0" smtClean="0"/>
              <a:t>Psychological – emotional highs or low, preoccupation with previous events, thinking of the past or future</a:t>
            </a:r>
          </a:p>
          <a:p>
            <a:pPr>
              <a:lnSpc>
                <a:spcPct val="90000"/>
              </a:lnSpc>
            </a:pPr>
            <a:endParaRPr lang="en-US" dirty="0"/>
          </a:p>
          <a:p>
            <a:pPr>
              <a:lnSpc>
                <a:spcPct val="90000"/>
              </a:lnSpc>
            </a:pPr>
            <a:r>
              <a:rPr lang="en-US" dirty="0" smtClean="0"/>
              <a:t>Physiological- Bodily discomforts, differences in ability (vision, hearing, speaking, etc.)</a:t>
            </a:r>
            <a:endParaRPr lang="en-US" dirty="0"/>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smtClean="0"/>
              <a:t>Noise</a:t>
            </a:r>
            <a:endParaRPr lang="en-US" sz="4400" dirty="0"/>
          </a:p>
        </p:txBody>
      </p:sp>
    </p:spTree>
    <p:extLst>
      <p:ext uri="{BB962C8B-B14F-4D97-AF65-F5344CB8AC3E}">
        <p14:creationId xmlns:p14="http://schemas.microsoft.com/office/powerpoint/2010/main" val="32149497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n this linear model, the message comes from the information source. It passes through the transmitter, which converts it to a signal. At this point, the diagram notes the presence of noise sources. The signal arrives at and passes through the receiver; the message reaches its destination.&#10;" title="Linear Model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3354" y="1576903"/>
            <a:ext cx="7014293" cy="45884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rot="16200000">
            <a:off x="6649063" y="4525888"/>
            <a:ext cx="3048000" cy="230832"/>
          </a:xfrm>
          <a:prstGeom prst="rect">
            <a:avLst/>
          </a:prstGeom>
          <a:noFill/>
        </p:spPr>
        <p:txBody>
          <a:bodyPr wrap="square" rtlCol="0">
            <a:spAutoFit/>
          </a:bodyPr>
          <a:lstStyle/>
          <a:p>
            <a:r>
              <a:rPr lang="en-US" sz="900" dirty="0"/>
              <a:t>Cengage Learning</a:t>
            </a:r>
          </a:p>
        </p:txBody>
      </p:sp>
      <p:sp>
        <p:nvSpPr>
          <p:cNvPr id="6"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Linear Models</a:t>
            </a:r>
          </a:p>
        </p:txBody>
      </p:sp>
    </p:spTree>
    <p:extLst>
      <p:ext uri="{BB962C8B-B14F-4D97-AF65-F5344CB8AC3E}">
        <p14:creationId xmlns:p14="http://schemas.microsoft.com/office/powerpoint/2010/main" val="1824369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3" name="Rectangle 3"/>
          <p:cNvSpPr>
            <a:spLocks noGrp="1" noChangeArrowheads="1"/>
          </p:cNvSpPr>
          <p:nvPr>
            <p:ph type="body" sz="half" idx="1"/>
          </p:nvPr>
        </p:nvSpPr>
        <p:spPr>
          <a:xfrm>
            <a:off x="435942" y="2204864"/>
            <a:ext cx="7664450" cy="4848225"/>
          </a:xfrm>
          <a:noFill/>
        </p:spPr>
        <p:txBody>
          <a:bodyPr/>
          <a:lstStyle/>
          <a:p>
            <a:r>
              <a:rPr lang="en-US" dirty="0"/>
              <a:t>Receivers respond to senders</a:t>
            </a:r>
          </a:p>
          <a:p>
            <a:endParaRPr lang="en-US" dirty="0"/>
          </a:p>
          <a:p>
            <a:r>
              <a:rPr lang="en-US" dirty="0"/>
              <a:t>Senders listen to receivers</a:t>
            </a:r>
          </a:p>
          <a:p>
            <a:pPr lvl="1"/>
            <a:r>
              <a:rPr lang="en-US" dirty="0"/>
              <a:t>Feedback</a:t>
            </a:r>
          </a:p>
          <a:p>
            <a:pPr lvl="2"/>
            <a:r>
              <a:rPr lang="en-US" dirty="0"/>
              <a:t>Verbal or nonverbal</a:t>
            </a:r>
          </a:p>
          <a:p>
            <a:pPr lvl="2"/>
            <a:r>
              <a:rPr lang="en-US" dirty="0"/>
              <a:t>Intentional or unintentional</a:t>
            </a:r>
          </a:p>
          <a:p>
            <a:pPr lvl="1"/>
            <a:r>
              <a:rPr lang="en-US" dirty="0"/>
              <a:t>Create and interpret within fields of experience</a:t>
            </a:r>
          </a:p>
          <a:p>
            <a:endParaRPr lang="en-US" dirty="0"/>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Interactive Models of Communication</a:t>
            </a:r>
          </a:p>
        </p:txBody>
      </p:sp>
    </p:spTree>
    <p:extLst>
      <p:ext uri="{BB962C8B-B14F-4D97-AF65-F5344CB8AC3E}">
        <p14:creationId xmlns:p14="http://schemas.microsoft.com/office/powerpoint/2010/main" val="37178229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e diagram of this interactive model contains two overlapping ovals, situated side by side. In the left oval, which is the source’s field of experience, is the Encoder/Source/Decoder. In the right oval, which is the receiver’s field of experience, is the Decoder/Receiver/Encoder. In the part of both ovals that overlap are the message and feedback. Arrows flow from the Source side, through the Message, and on to the Receiver side. Arrows then flow from the Receiver side, through the Feedback, and on to the Source side. " title="Interactive Model"/>
          <p:cNvPicPr>
            <a:picLocks noChangeAspect="1"/>
          </p:cNvPicPr>
          <p:nvPr/>
        </p:nvPicPr>
        <p:blipFill>
          <a:blip r:embed="rId3"/>
          <a:stretch>
            <a:fillRect/>
          </a:stretch>
        </p:blipFill>
        <p:spPr>
          <a:xfrm>
            <a:off x="1498098" y="1443916"/>
            <a:ext cx="6201790" cy="4865404"/>
          </a:xfrm>
          <a:prstGeom prst="rect">
            <a:avLst/>
          </a:prstGeom>
        </p:spPr>
      </p:pic>
      <p:sp>
        <p:nvSpPr>
          <p:cNvPr id="5" name="TextBox 4"/>
          <p:cNvSpPr txBox="1"/>
          <p:nvPr/>
        </p:nvSpPr>
        <p:spPr>
          <a:xfrm rot="16200000">
            <a:off x="6310797" y="4667058"/>
            <a:ext cx="3048000" cy="230832"/>
          </a:xfrm>
          <a:prstGeom prst="rect">
            <a:avLst/>
          </a:prstGeom>
          <a:noFill/>
        </p:spPr>
        <p:txBody>
          <a:bodyPr wrap="square" rtlCol="0">
            <a:spAutoFit/>
          </a:bodyPr>
          <a:lstStyle/>
          <a:p>
            <a:r>
              <a:rPr lang="en-US" sz="900" dirty="0"/>
              <a:t>Cengage Learning</a:t>
            </a:r>
          </a:p>
        </p:txBody>
      </p:sp>
      <p:sp>
        <p:nvSpPr>
          <p:cNvPr id="6"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Interactive Model</a:t>
            </a:r>
          </a:p>
        </p:txBody>
      </p:sp>
    </p:spTree>
    <p:extLst>
      <p:ext uri="{BB962C8B-B14F-4D97-AF65-F5344CB8AC3E}">
        <p14:creationId xmlns:p14="http://schemas.microsoft.com/office/powerpoint/2010/main" val="854246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2" name="Rectangle 4"/>
          <p:cNvSpPr>
            <a:spLocks noGrp="1" noChangeArrowheads="1"/>
          </p:cNvSpPr>
          <p:nvPr>
            <p:ph type="body" sz="half" idx="1"/>
          </p:nvPr>
        </p:nvSpPr>
        <p:spPr>
          <a:xfrm>
            <a:off x="435942" y="2281486"/>
            <a:ext cx="7664450" cy="3595786"/>
          </a:xfrm>
          <a:noFill/>
        </p:spPr>
        <p:txBody>
          <a:bodyPr>
            <a:normAutofit lnSpcReduction="10000"/>
          </a:bodyPr>
          <a:lstStyle/>
          <a:p>
            <a:pPr>
              <a:lnSpc>
                <a:spcPct val="90000"/>
              </a:lnSpc>
              <a:spcAft>
                <a:spcPct val="30000"/>
              </a:spcAft>
            </a:pPr>
            <a:r>
              <a:rPr lang="en-US" dirty="0"/>
              <a:t>People often simultaneously send and receive messages</a:t>
            </a:r>
          </a:p>
          <a:p>
            <a:pPr>
              <a:spcAft>
                <a:spcPct val="30000"/>
              </a:spcAft>
            </a:pPr>
            <a:r>
              <a:rPr lang="en-US" dirty="0"/>
              <a:t>Communication changes over time</a:t>
            </a:r>
          </a:p>
          <a:p>
            <a:pPr>
              <a:spcAft>
                <a:spcPct val="30000"/>
              </a:spcAft>
            </a:pPr>
            <a:r>
              <a:rPr lang="en-US" dirty="0"/>
              <a:t>Communication is subject to potential interference from noise</a:t>
            </a:r>
          </a:p>
          <a:p>
            <a:pPr>
              <a:lnSpc>
                <a:spcPct val="90000"/>
              </a:lnSpc>
            </a:pPr>
            <a:r>
              <a:rPr lang="en-US" dirty="0"/>
              <a:t>Communication occurs within </a:t>
            </a:r>
            <a:r>
              <a:rPr lang="en-US" dirty="0" smtClean="0"/>
              <a:t>systems</a:t>
            </a:r>
          </a:p>
          <a:p>
            <a:pPr>
              <a:lnSpc>
                <a:spcPct val="90000"/>
              </a:lnSpc>
            </a:pPr>
            <a:endParaRPr lang="en-US" sz="1100" dirty="0"/>
          </a:p>
          <a:p>
            <a:pPr>
              <a:lnSpc>
                <a:spcPct val="90000"/>
              </a:lnSpc>
            </a:pPr>
            <a:r>
              <a:rPr lang="en-US" dirty="0" smtClean="0"/>
              <a:t>Engage in an interpersonal dance</a:t>
            </a:r>
            <a:endParaRPr lang="en-US" dirty="0"/>
          </a:p>
          <a:p>
            <a:pPr>
              <a:buFont typeface="Wingdings" pitchFamily="2" charset="2"/>
              <a:buNone/>
            </a:pPr>
            <a:endParaRPr lang="en-US" dirty="0"/>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Transactional Model of Communication</a:t>
            </a:r>
          </a:p>
        </p:txBody>
      </p:sp>
    </p:spTree>
    <p:extLst>
      <p:ext uri="{BB962C8B-B14F-4D97-AF65-F5344CB8AC3E}">
        <p14:creationId xmlns:p14="http://schemas.microsoft.com/office/powerpoint/2010/main" val="7418191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e diagram of this interactive model contains two overlapping circles that depict social systems. One is labeled Communicator A’s field of experience at Time1. The other is labeled Communicator B’s field of experience at Timen. The overlapping area of these two circles contains Communicator A, Communicator B, and their shared field of experience at Time2. Bidirectional arrows flow from Time1 to Time2; from Time2 to Timen; and within Time2 between the two communicators. Also within this area is a large bidirectional area labeled “Communication.” Finally, a shape to the right of the circles is labeled Noise with arrows pointing to each of the three areas of the diagram.&#10;" title="Transactional Mode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4020" y="1475249"/>
            <a:ext cx="5779476" cy="47620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rot="16200000">
            <a:off x="5884912" y="4597896"/>
            <a:ext cx="3048000" cy="230832"/>
          </a:xfrm>
          <a:prstGeom prst="rect">
            <a:avLst/>
          </a:prstGeom>
          <a:noFill/>
        </p:spPr>
        <p:txBody>
          <a:bodyPr wrap="square" rtlCol="0">
            <a:spAutoFit/>
          </a:bodyPr>
          <a:lstStyle/>
          <a:p>
            <a:r>
              <a:rPr lang="en-US" sz="900" dirty="0"/>
              <a:t>Cengage Learning</a:t>
            </a:r>
          </a:p>
        </p:txBody>
      </p:sp>
      <p:sp>
        <p:nvSpPr>
          <p:cNvPr id="6"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Transactional Model</a:t>
            </a:r>
          </a:p>
        </p:txBody>
      </p:sp>
    </p:spTree>
    <p:extLst>
      <p:ext uri="{BB962C8B-B14F-4D97-AF65-F5344CB8AC3E}">
        <p14:creationId xmlns:p14="http://schemas.microsoft.com/office/powerpoint/2010/main" val="33673159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9" name="Rectangle 3"/>
          <p:cNvSpPr>
            <a:spLocks noGrp="1" noChangeArrowheads="1"/>
          </p:cNvSpPr>
          <p:nvPr>
            <p:ph type="body" sz="half" idx="1"/>
            <p:extLst>
              <p:ext uri="{D42A27DB-BD31-4B8C-83A1-F6EECF244321}">
                <p14:modId xmlns:p14="http://schemas.microsoft.com/office/powerpoint/2010/main" val="21239955"/>
              </p:ext>
            </p:extLst>
          </p:nvPr>
        </p:nvSpPr>
        <p:spPr>
          <a:xfrm>
            <a:off x="309563" y="1700808"/>
            <a:ext cx="7664450" cy="1651570"/>
          </a:xfrm>
          <a:noFill/>
        </p:spPr>
        <p:txBody>
          <a:bodyPr vert="horz" lIns="91440" tIns="45720" rIns="91440" bIns="45720" rtlCol="0" anchor="t">
            <a:normAutofit fontScale="92500" lnSpcReduction="10000"/>
          </a:bodyPr>
          <a:lstStyle/>
          <a:p>
            <a:pPr>
              <a:spcBef>
                <a:spcPct val="0"/>
              </a:spcBef>
              <a:spcAft>
                <a:spcPct val="70000"/>
              </a:spcAft>
            </a:pPr>
            <a:r>
              <a:rPr lang="en-US" dirty="0"/>
              <a:t>Intrapersonal Communication</a:t>
            </a:r>
          </a:p>
          <a:p>
            <a:pPr>
              <a:spcBef>
                <a:spcPct val="0"/>
              </a:spcBef>
              <a:spcAft>
                <a:spcPct val="70000"/>
              </a:spcAft>
            </a:pPr>
            <a:r>
              <a:rPr lang="en-US" dirty="0"/>
              <a:t>Interpersonal Communication</a:t>
            </a:r>
          </a:p>
          <a:p>
            <a:pPr>
              <a:spcBef>
                <a:spcPct val="0"/>
              </a:spcBef>
              <a:spcAft>
                <a:spcPct val="70000"/>
              </a:spcAft>
            </a:pPr>
            <a:r>
              <a:rPr lang="en-US" dirty="0"/>
              <a:t>Group Communication</a:t>
            </a:r>
            <a:endParaRPr dirty="0"/>
          </a:p>
        </p:txBody>
      </p:sp>
      <p:pic>
        <p:nvPicPr>
          <p:cNvPr id="3" name="Picture 2" descr="The diagram in this slide below the item “Interpersonal Communication” depicts three shapes. On the left is a circle labeled “It,” which indicates the impersonal. On the right is a hexagram-shaped star labeled “Thou,” which indicates the interpersonal. Between these two shapes is a pathway, and in the center of that pathway is a diamond shape labeled “You.”" title="Breadth of the Field"/>
          <p:cNvPicPr>
            <a:picLocks noChangeAspect="1"/>
          </p:cNvPicPr>
          <p:nvPr/>
        </p:nvPicPr>
        <p:blipFill>
          <a:blip r:embed="rId3"/>
          <a:stretch>
            <a:fillRect/>
          </a:stretch>
        </p:blipFill>
        <p:spPr>
          <a:xfrm>
            <a:off x="251520" y="3549352"/>
            <a:ext cx="6494221" cy="2664296"/>
          </a:xfrm>
          <a:prstGeom prst="rect">
            <a:avLst/>
          </a:prstGeom>
        </p:spPr>
      </p:pic>
      <p:sp>
        <p:nvSpPr>
          <p:cNvPr id="6" name="TextBox 5"/>
          <p:cNvSpPr txBox="1"/>
          <p:nvPr/>
        </p:nvSpPr>
        <p:spPr>
          <a:xfrm rot="16200000">
            <a:off x="5323656" y="4597896"/>
            <a:ext cx="3048000" cy="230832"/>
          </a:xfrm>
          <a:prstGeom prst="rect">
            <a:avLst/>
          </a:prstGeom>
          <a:noFill/>
        </p:spPr>
        <p:txBody>
          <a:bodyPr wrap="square" rtlCol="0">
            <a:spAutoFit/>
          </a:bodyPr>
          <a:lstStyle/>
          <a:p>
            <a:r>
              <a:rPr lang="en-US" sz="900" dirty="0"/>
              <a:t>Cengage Learning</a:t>
            </a:r>
          </a:p>
        </p:txBody>
      </p:sp>
      <p:sp>
        <p:nvSpPr>
          <p:cNvPr id="7"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Breadth of the Field</a:t>
            </a:r>
          </a:p>
        </p:txBody>
      </p:sp>
    </p:spTree>
    <p:extLst>
      <p:ext uri="{BB962C8B-B14F-4D97-AF65-F5344CB8AC3E}">
        <p14:creationId xmlns:p14="http://schemas.microsoft.com/office/powerpoint/2010/main" val="27015733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3" name="Rectangle 3"/>
          <p:cNvSpPr>
            <a:spLocks noGrp="1" noChangeArrowheads="1"/>
          </p:cNvSpPr>
          <p:nvPr>
            <p:ph type="body" sz="half" idx="1"/>
          </p:nvPr>
        </p:nvSpPr>
        <p:spPr>
          <a:xfrm>
            <a:off x="463660" y="1849438"/>
            <a:ext cx="5116452" cy="3869875"/>
          </a:xfrm>
          <a:noFill/>
        </p:spPr>
        <p:txBody>
          <a:bodyPr/>
          <a:lstStyle/>
          <a:p>
            <a:pPr>
              <a:spcBef>
                <a:spcPct val="0"/>
              </a:spcBef>
              <a:spcAft>
                <a:spcPct val="70000"/>
              </a:spcAft>
            </a:pPr>
            <a:r>
              <a:rPr lang="en-US" dirty="0"/>
              <a:t>Organizational Communication</a:t>
            </a:r>
          </a:p>
          <a:p>
            <a:pPr>
              <a:spcBef>
                <a:spcPct val="0"/>
              </a:spcBef>
              <a:spcAft>
                <a:spcPct val="70000"/>
              </a:spcAft>
            </a:pPr>
            <a:r>
              <a:rPr lang="en-US" dirty="0"/>
              <a:t>Health Communication </a:t>
            </a:r>
          </a:p>
          <a:p>
            <a:pPr>
              <a:spcBef>
                <a:spcPct val="0"/>
              </a:spcBef>
              <a:spcAft>
                <a:spcPct val="70000"/>
              </a:spcAft>
            </a:pPr>
            <a:r>
              <a:rPr lang="en-US" dirty="0"/>
              <a:t>Mass Communication and Digital Media</a:t>
            </a:r>
          </a:p>
          <a:p>
            <a:pPr>
              <a:spcBef>
                <a:spcPct val="0"/>
              </a:spcBef>
              <a:spcAft>
                <a:spcPct val="70000"/>
              </a:spcAft>
            </a:pPr>
            <a:r>
              <a:rPr lang="en-US" dirty="0"/>
              <a:t>Public Communication</a:t>
            </a:r>
          </a:p>
          <a:p>
            <a:pPr>
              <a:spcBef>
                <a:spcPct val="0"/>
              </a:spcBef>
              <a:spcAft>
                <a:spcPct val="70000"/>
              </a:spcAft>
            </a:pPr>
            <a:r>
              <a:rPr lang="en-US" dirty="0"/>
              <a:t>Intercultural Communication</a:t>
            </a:r>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Breadth of the Field (cont’d)</a:t>
            </a:r>
          </a:p>
        </p:txBody>
      </p:sp>
    </p:spTree>
    <p:extLst>
      <p:ext uri="{BB962C8B-B14F-4D97-AF65-F5344CB8AC3E}">
        <p14:creationId xmlns:p14="http://schemas.microsoft.com/office/powerpoint/2010/main" val="1750976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263524" y="1412776"/>
            <a:ext cx="5244579" cy="4824536"/>
          </a:xfrm>
        </p:spPr>
        <p:txBody>
          <a:bodyPr/>
          <a:lstStyle/>
          <a:p>
            <a:pPr marL="514350" indent="-514350">
              <a:lnSpc>
                <a:spcPct val="150000"/>
              </a:lnSpc>
              <a:buFont typeface="+mj-lt"/>
              <a:buAutoNum type="arabicPeriod"/>
            </a:pPr>
            <a:r>
              <a:rPr lang="en-US" dirty="0" smtClean="0"/>
              <a:t>Define Communication</a:t>
            </a:r>
          </a:p>
          <a:p>
            <a:pPr marL="514350" indent="-514350">
              <a:lnSpc>
                <a:spcPct val="150000"/>
              </a:lnSpc>
              <a:buFont typeface="+mj-lt"/>
              <a:buAutoNum type="arabicPeriod"/>
            </a:pPr>
            <a:r>
              <a:rPr lang="en-US" dirty="0" smtClean="0"/>
              <a:t>Levels of Communication</a:t>
            </a:r>
          </a:p>
          <a:p>
            <a:pPr marL="514350" indent="-514350">
              <a:lnSpc>
                <a:spcPct val="150000"/>
              </a:lnSpc>
              <a:buFont typeface="+mj-lt"/>
              <a:buAutoNum type="arabicPeriod"/>
            </a:pPr>
            <a:r>
              <a:rPr lang="en-US" dirty="0" smtClean="0"/>
              <a:t>Value of Communication</a:t>
            </a:r>
          </a:p>
          <a:p>
            <a:pPr marL="514350" indent="-514350">
              <a:lnSpc>
                <a:spcPct val="150000"/>
              </a:lnSpc>
              <a:buFont typeface="+mj-lt"/>
              <a:buAutoNum type="arabicPeriod"/>
            </a:pPr>
            <a:r>
              <a:rPr lang="en-US" dirty="0" smtClean="0"/>
              <a:t>Models of Communication</a:t>
            </a:r>
          </a:p>
          <a:p>
            <a:pPr marL="514350" indent="-514350">
              <a:lnSpc>
                <a:spcPct val="150000"/>
              </a:lnSpc>
              <a:buFont typeface="+mj-lt"/>
              <a:buAutoNum type="arabicPeriod"/>
            </a:pPr>
            <a:r>
              <a:rPr lang="en-US" dirty="0" smtClean="0"/>
              <a:t>Themes of Communication</a:t>
            </a:r>
          </a:p>
          <a:p>
            <a:pPr marL="514350" indent="-514350">
              <a:lnSpc>
                <a:spcPct val="150000"/>
              </a:lnSpc>
              <a:buFont typeface="+mj-lt"/>
              <a:buAutoNum type="arabicPeriod"/>
            </a:pPr>
            <a:r>
              <a:rPr lang="en-US" dirty="0" smtClean="0"/>
              <a:t>Application to Social Media</a:t>
            </a:r>
            <a:endParaRPr lang="en-US" dirty="0"/>
          </a:p>
        </p:txBody>
      </p:sp>
      <p:sp>
        <p:nvSpPr>
          <p:cNvPr id="5" name="Slide Number Placeholder 4"/>
          <p:cNvSpPr>
            <a:spLocks noGrp="1"/>
          </p:cNvSpPr>
          <p:nvPr>
            <p:ph type="sldNum" sz="quarter" idx="12"/>
          </p:nvPr>
        </p:nvSpPr>
        <p:spPr/>
        <p:txBody>
          <a:bodyPr/>
          <a:lstStyle/>
          <a:p>
            <a:pPr>
              <a:defRPr/>
            </a:pPr>
            <a:fld id="{B5113FB1-0037-4D4D-8730-380D89AFCCA8}" type="slidenum">
              <a:rPr lang="en-US" smtClean="0"/>
              <a:pPr>
                <a:defRPr/>
              </a:pPr>
              <a:t>2</a:t>
            </a:fld>
            <a:endParaRPr lang="en-US"/>
          </a:p>
        </p:txBody>
      </p:sp>
      <p:pic>
        <p:nvPicPr>
          <p:cNvPr id="46083" name="Picture 3" descr="C:\Users\oshrat.hodara\Desktop\index.jpg"/>
          <p:cNvPicPr>
            <a:picLocks noChangeAspect="1" noChangeArrowheads="1"/>
          </p:cNvPicPr>
          <p:nvPr/>
        </p:nvPicPr>
        <p:blipFill rotWithShape="1">
          <a:blip r:embed="rId2">
            <a:extLst>
              <a:ext uri="{28A0092B-C50C-407E-A947-70E740481C1C}">
                <a14:useLocalDpi xmlns:a14="http://schemas.microsoft.com/office/drawing/2010/main" val="0"/>
              </a:ext>
            </a:extLst>
          </a:blip>
          <a:srcRect b="47607"/>
          <a:stretch/>
        </p:blipFill>
        <p:spPr bwMode="auto">
          <a:xfrm>
            <a:off x="468670" y="116632"/>
            <a:ext cx="3672408" cy="1280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38325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7" name="Rectangle 3"/>
          <p:cNvSpPr>
            <a:spLocks noGrp="1" noChangeArrowheads="1"/>
          </p:cNvSpPr>
          <p:nvPr>
            <p:ph type="body" sz="half" idx="1"/>
          </p:nvPr>
        </p:nvSpPr>
        <p:spPr>
          <a:xfrm>
            <a:off x="539552" y="1988840"/>
            <a:ext cx="3155532" cy="4437062"/>
          </a:xfrm>
          <a:noFill/>
        </p:spPr>
        <p:txBody>
          <a:bodyPr/>
          <a:lstStyle/>
          <a:p>
            <a:pPr>
              <a:spcAft>
                <a:spcPct val="30000"/>
              </a:spcAft>
            </a:pPr>
            <a:r>
              <a:rPr lang="en-US" dirty="0"/>
              <a:t>Symbols</a:t>
            </a:r>
            <a:endParaRPr lang="en-US" sz="2400" dirty="0"/>
          </a:p>
          <a:p>
            <a:pPr>
              <a:spcAft>
                <a:spcPct val="30000"/>
              </a:spcAft>
            </a:pPr>
            <a:r>
              <a:rPr lang="en-US" dirty="0"/>
              <a:t>Meaning</a:t>
            </a:r>
          </a:p>
          <a:p>
            <a:pPr>
              <a:spcAft>
                <a:spcPct val="30000"/>
              </a:spcAft>
            </a:pPr>
            <a:r>
              <a:rPr lang="en-US" dirty="0"/>
              <a:t>Critical Thinking</a:t>
            </a:r>
          </a:p>
          <a:p>
            <a:pPr>
              <a:spcAft>
                <a:spcPct val="30000"/>
              </a:spcAft>
            </a:pPr>
            <a:r>
              <a:rPr lang="en-US" dirty="0"/>
              <a:t>Ethics and Communication</a:t>
            </a:r>
          </a:p>
        </p:txBody>
      </p:sp>
      <p:pic>
        <p:nvPicPr>
          <p:cNvPr id="3" name="Picture 2" descr="Two men in business suits have pens and paper as they talk to each other." title="Unifying Themes"/>
          <p:cNvPicPr>
            <a:picLocks noChangeAspect="1"/>
          </p:cNvPicPr>
          <p:nvPr/>
        </p:nvPicPr>
        <p:blipFill>
          <a:blip r:embed="rId3"/>
          <a:stretch>
            <a:fillRect/>
          </a:stretch>
        </p:blipFill>
        <p:spPr>
          <a:xfrm>
            <a:off x="4283968" y="2132856"/>
            <a:ext cx="4275714" cy="2820509"/>
          </a:xfrm>
          <a:prstGeom prst="rect">
            <a:avLst/>
          </a:prstGeom>
        </p:spPr>
      </p:pic>
      <p:sp>
        <p:nvSpPr>
          <p:cNvPr id="6" name="TextBox 5"/>
          <p:cNvSpPr txBox="1"/>
          <p:nvPr/>
        </p:nvSpPr>
        <p:spPr>
          <a:xfrm rot="16200000">
            <a:off x="7151098" y="3337490"/>
            <a:ext cx="3048000" cy="230832"/>
          </a:xfrm>
          <a:prstGeom prst="rect">
            <a:avLst/>
          </a:prstGeom>
          <a:noFill/>
        </p:spPr>
        <p:txBody>
          <a:bodyPr wrap="square" rtlCol="0">
            <a:spAutoFit/>
          </a:bodyPr>
          <a:lstStyle/>
          <a:p>
            <a:r>
              <a:rPr lang="en-US" sz="900" dirty="0"/>
              <a:t>Pressmaster/Shutterstock.com</a:t>
            </a:r>
          </a:p>
        </p:txBody>
      </p:sp>
      <p:sp>
        <p:nvSpPr>
          <p:cNvPr id="7"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Unifying Themes</a:t>
            </a:r>
          </a:p>
        </p:txBody>
      </p:sp>
    </p:spTree>
    <p:extLst>
      <p:ext uri="{BB962C8B-B14F-4D97-AF65-F5344CB8AC3E}">
        <p14:creationId xmlns:p14="http://schemas.microsoft.com/office/powerpoint/2010/main" val="30423152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ChangeArrowheads="1"/>
          </p:cNvSpPr>
          <p:nvPr>
            <p:ph type="body" sz="half" idx="1"/>
          </p:nvPr>
        </p:nvSpPr>
        <p:spPr>
          <a:xfrm>
            <a:off x="469900" y="1897063"/>
            <a:ext cx="7332663" cy="4537075"/>
          </a:xfrm>
          <a:noFill/>
        </p:spPr>
        <p:txBody>
          <a:bodyPr/>
          <a:lstStyle/>
          <a:p>
            <a:pPr>
              <a:spcAft>
                <a:spcPct val="30000"/>
              </a:spcAft>
            </a:pPr>
            <a:r>
              <a:rPr lang="en-US" dirty="0"/>
              <a:t>Education</a:t>
            </a:r>
          </a:p>
          <a:p>
            <a:pPr>
              <a:spcAft>
                <a:spcPct val="30000"/>
              </a:spcAft>
            </a:pPr>
            <a:r>
              <a:rPr lang="en-US" dirty="0"/>
              <a:t>Media Production, Analysis, and Criticism</a:t>
            </a:r>
          </a:p>
          <a:p>
            <a:pPr>
              <a:spcAft>
                <a:spcPct val="30000"/>
              </a:spcAft>
            </a:pPr>
            <a:r>
              <a:rPr lang="en-US" dirty="0"/>
              <a:t>Training and Consulting</a:t>
            </a:r>
          </a:p>
          <a:p>
            <a:pPr>
              <a:spcAft>
                <a:spcPct val="30000"/>
              </a:spcAft>
            </a:pPr>
            <a:r>
              <a:rPr lang="en-US" dirty="0"/>
              <a:t>Human Relations and Management</a:t>
            </a:r>
          </a:p>
          <a:p>
            <a:pPr>
              <a:spcAft>
                <a:spcPct val="30000"/>
              </a:spcAft>
            </a:pPr>
            <a:r>
              <a:rPr lang="en-US" dirty="0"/>
              <a:t>Research</a:t>
            </a:r>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Careers in Communication</a:t>
            </a:r>
          </a:p>
        </p:txBody>
      </p:sp>
    </p:spTree>
    <p:extLst>
      <p:ext uri="{BB962C8B-B14F-4D97-AF65-F5344CB8AC3E}">
        <p14:creationId xmlns:p14="http://schemas.microsoft.com/office/powerpoint/2010/main" val="7021995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263524" y="1830958"/>
            <a:ext cx="7637830" cy="3830290"/>
          </a:xfrm>
        </p:spPr>
        <p:txBody>
          <a:bodyPr>
            <a:normAutofit fontScale="92500" lnSpcReduction="20000"/>
          </a:bodyPr>
          <a:lstStyle/>
          <a:p>
            <a:r>
              <a:rPr lang="en-US" dirty="0"/>
              <a:t>Value</a:t>
            </a:r>
          </a:p>
          <a:p>
            <a:pPr lvl="1"/>
            <a:r>
              <a:rPr lang="en-US" dirty="0"/>
              <a:t>Maintaining personal relationships through social media</a:t>
            </a:r>
          </a:p>
          <a:p>
            <a:pPr lvl="1"/>
            <a:r>
              <a:rPr lang="en-US" dirty="0"/>
              <a:t>Job search</a:t>
            </a:r>
          </a:p>
          <a:p>
            <a:pPr lvl="1"/>
            <a:r>
              <a:rPr lang="en-US" dirty="0"/>
              <a:t>Civic engagement</a:t>
            </a:r>
          </a:p>
          <a:p>
            <a:pPr>
              <a:spcBef>
                <a:spcPts val="1800"/>
              </a:spcBef>
            </a:pPr>
            <a:endParaRPr lang="en-US" dirty="0"/>
          </a:p>
          <a:p>
            <a:pPr>
              <a:spcBef>
                <a:spcPts val="1800"/>
              </a:spcBef>
            </a:pPr>
            <a:r>
              <a:rPr lang="en-US" dirty="0"/>
              <a:t>Drawbacks</a:t>
            </a:r>
          </a:p>
          <a:p>
            <a:pPr lvl="1"/>
            <a:r>
              <a:rPr lang="en-US" dirty="0"/>
              <a:t>Lack of contextual cues</a:t>
            </a:r>
          </a:p>
          <a:p>
            <a:pPr lvl="1"/>
            <a:r>
              <a:rPr lang="en-US" dirty="0"/>
              <a:t>Delayed feedback</a:t>
            </a:r>
          </a:p>
          <a:p>
            <a:pPr lvl="1"/>
            <a:r>
              <a:rPr lang="en-US" dirty="0"/>
              <a:t>Missed meaning</a:t>
            </a:r>
          </a:p>
          <a:p>
            <a:endParaRPr lang="en-US" dirty="0"/>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Digital Media and Communication</a:t>
            </a:r>
          </a:p>
        </p:txBody>
      </p:sp>
    </p:spTree>
    <p:extLst>
      <p:ext uri="{BB962C8B-B14F-4D97-AF65-F5344CB8AC3E}">
        <p14:creationId xmlns:p14="http://schemas.microsoft.com/office/powerpoint/2010/main" val="8863922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smtClean="0"/>
              <a:t>Summary</a:t>
            </a:r>
            <a:endParaRPr lang="en-US" sz="4400" dirty="0"/>
          </a:p>
        </p:txBody>
      </p:sp>
      <p:sp>
        <p:nvSpPr>
          <p:cNvPr id="3" name="Rectangle 2"/>
          <p:cNvSpPr/>
          <p:nvPr/>
        </p:nvSpPr>
        <p:spPr>
          <a:xfrm>
            <a:off x="3304877" y="2955049"/>
            <a:ext cx="2232248" cy="10801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3200" dirty="0" smtClean="0"/>
              <a:t>Chapter 1</a:t>
            </a:r>
            <a:endParaRPr lang="en-US" sz="3200" dirty="0"/>
          </a:p>
        </p:txBody>
      </p:sp>
      <p:sp>
        <p:nvSpPr>
          <p:cNvPr id="5" name="Oval 4"/>
          <p:cNvSpPr/>
          <p:nvPr/>
        </p:nvSpPr>
        <p:spPr>
          <a:xfrm>
            <a:off x="3563888" y="1118759"/>
            <a:ext cx="2088232" cy="1152128"/>
          </a:xfrm>
          <a:prstGeom prst="ellipse">
            <a:avLst/>
          </a:prstGeom>
          <a:solidFill>
            <a:srgbClr val="FF66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Levels</a:t>
            </a:r>
            <a:endParaRPr lang="en-US" sz="2000" dirty="0">
              <a:solidFill>
                <a:schemeClr val="tx1"/>
              </a:solidFill>
            </a:endParaRPr>
          </a:p>
        </p:txBody>
      </p:sp>
      <p:sp>
        <p:nvSpPr>
          <p:cNvPr id="10" name="Oval 9"/>
          <p:cNvSpPr/>
          <p:nvPr/>
        </p:nvSpPr>
        <p:spPr>
          <a:xfrm>
            <a:off x="835968" y="1565176"/>
            <a:ext cx="2088232" cy="1152128"/>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Definition</a:t>
            </a:r>
            <a:endParaRPr lang="en-US" sz="2000" dirty="0">
              <a:solidFill>
                <a:schemeClr val="tx1"/>
              </a:solidFill>
            </a:endParaRPr>
          </a:p>
        </p:txBody>
      </p:sp>
      <p:sp>
        <p:nvSpPr>
          <p:cNvPr id="11" name="Oval 10"/>
          <p:cNvSpPr/>
          <p:nvPr/>
        </p:nvSpPr>
        <p:spPr>
          <a:xfrm>
            <a:off x="309563" y="3394385"/>
            <a:ext cx="2088232" cy="1152128"/>
          </a:xfrm>
          <a:prstGeom prst="ellipse">
            <a:avLst/>
          </a:prstGeom>
          <a:solidFill>
            <a:srgbClr val="FA009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Features</a:t>
            </a:r>
            <a:endParaRPr lang="en-US" sz="2000" dirty="0">
              <a:solidFill>
                <a:schemeClr val="tx1"/>
              </a:solidFill>
            </a:endParaRPr>
          </a:p>
        </p:txBody>
      </p:sp>
      <p:sp>
        <p:nvSpPr>
          <p:cNvPr id="12" name="Oval 11"/>
          <p:cNvSpPr/>
          <p:nvPr/>
        </p:nvSpPr>
        <p:spPr>
          <a:xfrm>
            <a:off x="6084168" y="1777988"/>
            <a:ext cx="2088232" cy="1152128"/>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Values</a:t>
            </a:r>
            <a:endParaRPr lang="en-US" sz="2000" dirty="0">
              <a:solidFill>
                <a:schemeClr val="tx1"/>
              </a:solidFill>
            </a:endParaRPr>
          </a:p>
        </p:txBody>
      </p:sp>
      <p:sp>
        <p:nvSpPr>
          <p:cNvPr id="13" name="Oval 12"/>
          <p:cNvSpPr/>
          <p:nvPr/>
        </p:nvSpPr>
        <p:spPr>
          <a:xfrm>
            <a:off x="1729059" y="4776863"/>
            <a:ext cx="2088232" cy="115212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Themes</a:t>
            </a:r>
            <a:endParaRPr lang="en-US" sz="2000" dirty="0">
              <a:solidFill>
                <a:schemeClr val="tx1"/>
              </a:solidFill>
            </a:endParaRPr>
          </a:p>
        </p:txBody>
      </p:sp>
      <p:sp>
        <p:nvSpPr>
          <p:cNvPr id="14" name="Oval 13"/>
          <p:cNvSpPr/>
          <p:nvPr/>
        </p:nvSpPr>
        <p:spPr>
          <a:xfrm>
            <a:off x="6300192" y="3717032"/>
            <a:ext cx="2088232" cy="1152128"/>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Models</a:t>
            </a:r>
            <a:endParaRPr lang="en-US" sz="2000" dirty="0">
              <a:solidFill>
                <a:schemeClr val="tx1"/>
              </a:solidFill>
            </a:endParaRPr>
          </a:p>
        </p:txBody>
      </p:sp>
      <p:sp>
        <p:nvSpPr>
          <p:cNvPr id="15" name="Oval 14"/>
          <p:cNvSpPr/>
          <p:nvPr/>
        </p:nvSpPr>
        <p:spPr>
          <a:xfrm>
            <a:off x="4493009" y="4885622"/>
            <a:ext cx="2088232" cy="1152128"/>
          </a:xfrm>
          <a:prstGeom prst="ellipse">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Applications</a:t>
            </a:r>
            <a:endParaRPr lang="en-US" sz="2000" dirty="0">
              <a:solidFill>
                <a:schemeClr val="tx1"/>
              </a:solidFill>
            </a:endParaRPr>
          </a:p>
        </p:txBody>
      </p:sp>
      <p:cxnSp>
        <p:nvCxnSpPr>
          <p:cNvPr id="16" name="Straight Arrow Connector 15"/>
          <p:cNvCxnSpPr>
            <a:stCxn id="3" idx="0"/>
          </p:cNvCxnSpPr>
          <p:nvPr/>
        </p:nvCxnSpPr>
        <p:spPr>
          <a:xfrm flipV="1">
            <a:off x="4421001" y="2270887"/>
            <a:ext cx="0" cy="73152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endCxn id="12" idx="3"/>
          </p:cNvCxnSpPr>
          <p:nvPr/>
        </p:nvCxnSpPr>
        <p:spPr>
          <a:xfrm flipV="1">
            <a:off x="5537125" y="2761391"/>
            <a:ext cx="852857" cy="241016"/>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14" idx="2"/>
          </p:cNvCxnSpPr>
          <p:nvPr/>
        </p:nvCxnSpPr>
        <p:spPr>
          <a:xfrm>
            <a:off x="5537125" y="4035169"/>
            <a:ext cx="763067" cy="257927"/>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4932040" y="4035169"/>
            <a:ext cx="360040" cy="850453"/>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endCxn id="13" idx="7"/>
          </p:cNvCxnSpPr>
          <p:nvPr/>
        </p:nvCxnSpPr>
        <p:spPr>
          <a:xfrm flipH="1">
            <a:off x="3511477" y="4035169"/>
            <a:ext cx="305814" cy="910419"/>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endCxn id="10" idx="5"/>
          </p:cNvCxnSpPr>
          <p:nvPr/>
        </p:nvCxnSpPr>
        <p:spPr>
          <a:xfrm flipH="1" flipV="1">
            <a:off x="2618386" y="2548579"/>
            <a:ext cx="712606" cy="453828"/>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3" idx="1"/>
            <a:endCxn id="11" idx="6"/>
          </p:cNvCxnSpPr>
          <p:nvPr/>
        </p:nvCxnSpPr>
        <p:spPr>
          <a:xfrm flipH="1">
            <a:off x="2397795" y="3495109"/>
            <a:ext cx="907082" cy="475340"/>
          </a:xfrm>
          <a:prstGeom prst="straightConnector1">
            <a:avLst/>
          </a:prstGeom>
          <a:ln w="22225">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6003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3" name="Rectangle 3"/>
          <p:cNvSpPr>
            <a:spLocks noGrp="1" noChangeArrowheads="1"/>
          </p:cNvSpPr>
          <p:nvPr>
            <p:ph type="body" sz="half" idx="1"/>
          </p:nvPr>
        </p:nvSpPr>
        <p:spPr>
          <a:xfrm>
            <a:off x="251520" y="1749127"/>
            <a:ext cx="7664450" cy="4848225"/>
          </a:xfrm>
          <a:noFill/>
        </p:spPr>
        <p:txBody>
          <a:bodyPr>
            <a:normAutofit/>
          </a:bodyPr>
          <a:lstStyle/>
          <a:p>
            <a:pPr lvl="1"/>
            <a:r>
              <a:rPr lang="en-US" dirty="0" smtClean="0"/>
              <a:t>Improve </a:t>
            </a:r>
            <a:r>
              <a:rPr lang="en-US" dirty="0"/>
              <a:t>our </a:t>
            </a:r>
            <a:r>
              <a:rPr lang="en-US" dirty="0" smtClean="0"/>
              <a:t>skills</a:t>
            </a:r>
          </a:p>
          <a:p>
            <a:pPr lvl="2"/>
            <a:r>
              <a:rPr lang="en-US" dirty="0" smtClean="0"/>
              <a:t>Intrapersonal</a:t>
            </a:r>
          </a:p>
          <a:p>
            <a:pPr lvl="2"/>
            <a:r>
              <a:rPr lang="en-US" dirty="0" smtClean="0"/>
              <a:t>Interpersonal</a:t>
            </a:r>
          </a:p>
          <a:p>
            <a:pPr lvl="2"/>
            <a:r>
              <a:rPr lang="en-US" dirty="0" smtClean="0"/>
              <a:t>Group</a:t>
            </a:r>
          </a:p>
          <a:p>
            <a:pPr marL="685800" lvl="2" indent="0">
              <a:buNone/>
            </a:pPr>
            <a:endParaRPr lang="en-US" sz="1000" dirty="0"/>
          </a:p>
          <a:p>
            <a:pPr lvl="1"/>
            <a:r>
              <a:rPr lang="en-US" dirty="0"/>
              <a:t>Help us make sense of what happens in our </a:t>
            </a:r>
            <a:r>
              <a:rPr lang="en-US" dirty="0" smtClean="0"/>
              <a:t>lives</a:t>
            </a:r>
          </a:p>
          <a:p>
            <a:pPr marL="342900" lvl="1" indent="0">
              <a:buNone/>
            </a:pPr>
            <a:endParaRPr lang="en-US" sz="1000" dirty="0"/>
          </a:p>
          <a:p>
            <a:pPr lvl="1"/>
            <a:r>
              <a:rPr lang="en-US" dirty="0"/>
              <a:t>Increase our personal </a:t>
            </a:r>
            <a:r>
              <a:rPr lang="en-US" dirty="0" smtClean="0"/>
              <a:t>impact</a:t>
            </a:r>
          </a:p>
          <a:p>
            <a:pPr marL="342900" lvl="1" indent="0">
              <a:buNone/>
            </a:pPr>
            <a:endParaRPr lang="en-US" sz="1000" dirty="0"/>
          </a:p>
          <a:p>
            <a:pPr lvl="1"/>
            <a:r>
              <a:rPr lang="en-US" dirty="0"/>
              <a:t>Others?</a:t>
            </a:r>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Why Study Communication?</a:t>
            </a:r>
          </a:p>
        </p:txBody>
      </p:sp>
    </p:spTree>
    <p:extLst>
      <p:ext uri="{BB962C8B-B14F-4D97-AF65-F5344CB8AC3E}">
        <p14:creationId xmlns:p14="http://schemas.microsoft.com/office/powerpoint/2010/main" val="2733881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4" name="Rectangle 12"/>
          <p:cNvSpPr>
            <a:spLocks noGrp="1" noChangeArrowheads="1"/>
          </p:cNvSpPr>
          <p:nvPr>
            <p:ph type="body" sz="half" idx="1"/>
          </p:nvPr>
        </p:nvSpPr>
        <p:spPr>
          <a:xfrm>
            <a:off x="323528" y="1844824"/>
            <a:ext cx="4160837" cy="4321175"/>
          </a:xfrm>
        </p:spPr>
        <p:txBody>
          <a:bodyPr/>
          <a:lstStyle/>
          <a:p>
            <a:pPr eaLnBrk="1" hangingPunct="1"/>
            <a:r>
              <a:rPr lang="en-US" dirty="0"/>
              <a:t>Communication is a</a:t>
            </a:r>
            <a:r>
              <a:rPr lang="en-US" i="1" dirty="0"/>
              <a:t> systemic process</a:t>
            </a:r>
          </a:p>
          <a:p>
            <a:pPr marL="0" indent="0" eaLnBrk="1" hangingPunct="1">
              <a:buNone/>
            </a:pPr>
            <a:endParaRPr lang="en-US" i="1" dirty="0"/>
          </a:p>
          <a:p>
            <a:pPr eaLnBrk="1" hangingPunct="1"/>
            <a:r>
              <a:rPr lang="en-US" dirty="0"/>
              <a:t>In which people </a:t>
            </a:r>
            <a:br>
              <a:rPr lang="en-US" dirty="0"/>
            </a:br>
            <a:r>
              <a:rPr lang="en-US" dirty="0"/>
              <a:t>interact with and </a:t>
            </a:r>
            <a:br>
              <a:rPr lang="en-US" dirty="0"/>
            </a:br>
            <a:r>
              <a:rPr lang="en-US" dirty="0"/>
              <a:t>through</a:t>
            </a:r>
            <a:r>
              <a:rPr lang="en-US" i="1" dirty="0"/>
              <a:t> symbols </a:t>
            </a:r>
            <a:r>
              <a:rPr lang="en-US" dirty="0"/>
              <a:t>to create and interpret </a:t>
            </a:r>
            <a:r>
              <a:rPr lang="en-US" i="1" dirty="0"/>
              <a:t>meanings</a:t>
            </a:r>
            <a:endParaRPr lang="en-US" dirty="0"/>
          </a:p>
        </p:txBody>
      </p:sp>
      <p:pic>
        <p:nvPicPr>
          <p:cNvPr id="3" name="Picture 2" descr="Four people sit around a table while looking at a cell phone. " title="Defining Communication"/>
          <p:cNvPicPr>
            <a:picLocks noChangeAspect="1"/>
          </p:cNvPicPr>
          <p:nvPr/>
        </p:nvPicPr>
        <p:blipFill>
          <a:blip r:embed="rId2"/>
          <a:stretch>
            <a:fillRect/>
          </a:stretch>
        </p:blipFill>
        <p:spPr>
          <a:xfrm>
            <a:off x="4572000" y="1844824"/>
            <a:ext cx="4132779" cy="3061229"/>
          </a:xfrm>
          <a:prstGeom prst="rect">
            <a:avLst/>
          </a:prstGeom>
        </p:spPr>
      </p:pic>
      <p:sp>
        <p:nvSpPr>
          <p:cNvPr id="8" name="TextBox 7"/>
          <p:cNvSpPr txBox="1"/>
          <p:nvPr/>
        </p:nvSpPr>
        <p:spPr>
          <a:xfrm>
            <a:off x="4572000" y="4869160"/>
            <a:ext cx="3048000" cy="230832"/>
          </a:xfrm>
          <a:prstGeom prst="rect">
            <a:avLst/>
          </a:prstGeom>
          <a:noFill/>
        </p:spPr>
        <p:txBody>
          <a:bodyPr wrap="square" rtlCol="0">
            <a:spAutoFit/>
          </a:bodyPr>
          <a:lstStyle/>
          <a:p>
            <a:r>
              <a:rPr lang="en-US" sz="900" dirty="0" err="1">
                <a:latin typeface="Arial" panose="020B0604020202020204" pitchFamily="34" charset="0"/>
                <a:cs typeface="Arial" panose="020B0604020202020204" pitchFamily="34" charset="0"/>
              </a:rPr>
              <a:t>Altrendo</a:t>
            </a:r>
            <a:r>
              <a:rPr lang="en-US" sz="800" dirty="0">
                <a:latin typeface="Arial" panose="020B0604020202020204" pitchFamily="34" charset="0"/>
                <a:cs typeface="Arial" panose="020B0604020202020204" pitchFamily="34" charset="0"/>
              </a:rPr>
              <a:t> </a:t>
            </a:r>
            <a:r>
              <a:rPr lang="en-US" sz="900" dirty="0">
                <a:latin typeface="Arial" panose="020B0604020202020204" pitchFamily="34" charset="0"/>
                <a:cs typeface="Arial" panose="020B0604020202020204" pitchFamily="34" charset="0"/>
              </a:rPr>
              <a:t>images/Exactostock-1491/</a:t>
            </a:r>
            <a:r>
              <a:rPr lang="en-US" sz="900" dirty="0" err="1">
                <a:latin typeface="Arial" panose="020B0604020202020204" pitchFamily="34" charset="0"/>
                <a:cs typeface="Arial" panose="020B0604020202020204" pitchFamily="34" charset="0"/>
              </a:rPr>
              <a:t>SuperStock</a:t>
            </a:r>
            <a:endParaRPr lang="en-US" sz="900" dirty="0">
              <a:latin typeface="Arial" panose="020B0604020202020204" pitchFamily="34" charset="0"/>
              <a:cs typeface="Arial" panose="020B0604020202020204" pitchFamily="34" charset="0"/>
            </a:endParaRPr>
          </a:p>
        </p:txBody>
      </p:sp>
      <p:sp>
        <p:nvSpPr>
          <p:cNvPr id="6"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Defining Communication</a:t>
            </a:r>
          </a:p>
        </p:txBody>
      </p:sp>
    </p:spTree>
    <p:extLst>
      <p:ext uri="{BB962C8B-B14F-4D97-AF65-F5344CB8AC3E}">
        <p14:creationId xmlns:p14="http://schemas.microsoft.com/office/powerpoint/2010/main" val="836259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7" name="Rectangle 3"/>
          <p:cNvSpPr>
            <a:spLocks noGrp="1" noChangeArrowheads="1"/>
          </p:cNvSpPr>
          <p:nvPr>
            <p:ph type="body" sz="half" idx="1"/>
          </p:nvPr>
        </p:nvSpPr>
        <p:spPr>
          <a:xfrm>
            <a:off x="309562" y="1849438"/>
            <a:ext cx="7790829" cy="4387874"/>
          </a:xfrm>
          <a:noFill/>
        </p:spPr>
        <p:txBody>
          <a:bodyPr>
            <a:normAutofit fontScale="62500" lnSpcReduction="20000"/>
          </a:bodyPr>
          <a:lstStyle/>
          <a:p>
            <a:pPr>
              <a:lnSpc>
                <a:spcPct val="90000"/>
              </a:lnSpc>
            </a:pPr>
            <a:r>
              <a:rPr lang="en-US" sz="4500" dirty="0"/>
              <a:t>Process</a:t>
            </a:r>
          </a:p>
          <a:p>
            <a:pPr lvl="1">
              <a:lnSpc>
                <a:spcPct val="90000"/>
              </a:lnSpc>
            </a:pPr>
            <a:r>
              <a:rPr lang="en-US" sz="4500" dirty="0"/>
              <a:t>Ongoing and always in motion</a:t>
            </a:r>
          </a:p>
          <a:p>
            <a:pPr lvl="1">
              <a:lnSpc>
                <a:spcPct val="90000"/>
              </a:lnSpc>
            </a:pPr>
            <a:endParaRPr lang="en-US" sz="4500" dirty="0"/>
          </a:p>
          <a:p>
            <a:pPr>
              <a:lnSpc>
                <a:spcPct val="90000"/>
              </a:lnSpc>
            </a:pPr>
            <a:r>
              <a:rPr lang="en-US" sz="4500" dirty="0"/>
              <a:t>Systemic</a:t>
            </a:r>
          </a:p>
          <a:p>
            <a:pPr lvl="1">
              <a:lnSpc>
                <a:spcPct val="90000"/>
              </a:lnSpc>
            </a:pPr>
            <a:r>
              <a:rPr lang="en-US" sz="4500" dirty="0"/>
              <a:t>Occurs in a system of interrelated parts that affect one </a:t>
            </a:r>
            <a:r>
              <a:rPr lang="en-US" sz="4500" dirty="0" smtClean="0"/>
              <a:t>another</a:t>
            </a:r>
          </a:p>
          <a:p>
            <a:pPr lvl="1">
              <a:lnSpc>
                <a:spcPct val="90000"/>
              </a:lnSpc>
            </a:pPr>
            <a:endParaRPr lang="en-US" sz="4500" dirty="0" smtClean="0"/>
          </a:p>
          <a:p>
            <a:pPr marL="342900" lvl="1" indent="0">
              <a:lnSpc>
                <a:spcPct val="90000"/>
              </a:lnSpc>
              <a:buNone/>
            </a:pPr>
            <a:r>
              <a:rPr lang="en-US" sz="4500" dirty="0"/>
              <a:t>	</a:t>
            </a:r>
            <a:r>
              <a:rPr lang="en-US" sz="4500" dirty="0" smtClean="0"/>
              <a:t>	</a:t>
            </a:r>
            <a:r>
              <a:rPr lang="en-US" sz="4500" dirty="0" smtClean="0">
                <a:solidFill>
                  <a:srgbClr val="92005A"/>
                </a:solidFill>
              </a:rPr>
              <a:t>Person x situation = outcome</a:t>
            </a:r>
            <a:endParaRPr lang="en-US" sz="4500" dirty="0">
              <a:solidFill>
                <a:srgbClr val="92005A"/>
              </a:solidFill>
            </a:endParaRPr>
          </a:p>
          <a:p>
            <a:pPr lvl="1">
              <a:lnSpc>
                <a:spcPct val="90000"/>
              </a:lnSpc>
            </a:pPr>
            <a:endParaRPr lang="en-US" sz="4500" dirty="0"/>
          </a:p>
          <a:p>
            <a:pPr>
              <a:lnSpc>
                <a:spcPct val="90000"/>
              </a:lnSpc>
            </a:pPr>
            <a:r>
              <a:rPr lang="en-US" sz="4500" dirty="0"/>
              <a:t>Symbols</a:t>
            </a:r>
          </a:p>
          <a:p>
            <a:pPr lvl="1">
              <a:lnSpc>
                <a:spcPct val="90000"/>
              </a:lnSpc>
            </a:pPr>
            <a:r>
              <a:rPr lang="en-US" sz="4500" dirty="0"/>
              <a:t>All language and many nonverbal behaviors—anything that abstractly signifies something else</a:t>
            </a:r>
          </a:p>
          <a:p>
            <a:pPr>
              <a:lnSpc>
                <a:spcPct val="90000"/>
              </a:lnSpc>
              <a:buFont typeface="Wingdings" pitchFamily="2" charset="2"/>
              <a:buNone/>
            </a:pPr>
            <a:endParaRPr lang="en-US" dirty="0"/>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Features of Communication</a:t>
            </a:r>
          </a:p>
        </p:txBody>
      </p:sp>
    </p:spTree>
    <p:extLst>
      <p:ext uri="{BB962C8B-B14F-4D97-AF65-F5344CB8AC3E}">
        <p14:creationId xmlns:p14="http://schemas.microsoft.com/office/powerpoint/2010/main" val="3086894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1" name="Rectangle 3"/>
          <p:cNvSpPr>
            <a:spLocks noGrp="1" noChangeArrowheads="1"/>
          </p:cNvSpPr>
          <p:nvPr>
            <p:ph type="body" sz="half" idx="1"/>
          </p:nvPr>
        </p:nvSpPr>
        <p:spPr>
          <a:xfrm>
            <a:off x="309563" y="1849438"/>
            <a:ext cx="7664450" cy="3883817"/>
          </a:xfrm>
          <a:noFill/>
        </p:spPr>
        <p:txBody>
          <a:bodyPr>
            <a:normAutofit/>
          </a:bodyPr>
          <a:lstStyle/>
          <a:p>
            <a:r>
              <a:rPr lang="en-US" dirty="0"/>
              <a:t>Meanings</a:t>
            </a:r>
          </a:p>
          <a:p>
            <a:pPr lvl="1"/>
            <a:r>
              <a:rPr lang="en-US" dirty="0"/>
              <a:t>The significance we bestow on phenomena—what they signify to us</a:t>
            </a:r>
          </a:p>
          <a:p>
            <a:pPr lvl="1"/>
            <a:endParaRPr lang="en-US" dirty="0"/>
          </a:p>
          <a:p>
            <a:pPr lvl="2"/>
            <a:r>
              <a:rPr lang="en-US" dirty="0" smtClean="0"/>
              <a:t>Content Level – literal, denotative</a:t>
            </a:r>
          </a:p>
          <a:p>
            <a:pPr lvl="1"/>
            <a:endParaRPr lang="en-US" b="0" dirty="0"/>
          </a:p>
          <a:p>
            <a:pPr lvl="2"/>
            <a:r>
              <a:rPr lang="en-US" dirty="0" smtClean="0"/>
              <a:t>Relationship Level – relationships between communicators</a:t>
            </a:r>
            <a:endParaRPr lang="en-US" dirty="0"/>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smtClean="0"/>
              <a:t>Levels of Communication</a:t>
            </a:r>
            <a:endParaRPr lang="en-US" sz="4400" dirty="0"/>
          </a:p>
        </p:txBody>
      </p:sp>
    </p:spTree>
    <p:extLst>
      <p:ext uri="{BB962C8B-B14F-4D97-AF65-F5344CB8AC3E}">
        <p14:creationId xmlns:p14="http://schemas.microsoft.com/office/powerpoint/2010/main" val="2301597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5" name="Rectangle 3"/>
          <p:cNvSpPr>
            <a:spLocks noGrp="1" noChangeArrowheads="1"/>
          </p:cNvSpPr>
          <p:nvPr>
            <p:ph type="body" sz="half" idx="1"/>
          </p:nvPr>
        </p:nvSpPr>
        <p:spPr>
          <a:xfrm>
            <a:off x="323528" y="1988840"/>
            <a:ext cx="3765133" cy="3888432"/>
          </a:xfrm>
          <a:noFill/>
        </p:spPr>
        <p:txBody>
          <a:bodyPr>
            <a:normAutofit/>
          </a:bodyPr>
          <a:lstStyle/>
          <a:p>
            <a:pPr>
              <a:spcAft>
                <a:spcPct val="50000"/>
              </a:spcAft>
            </a:pPr>
            <a:r>
              <a:rPr lang="en-US" dirty="0"/>
              <a:t>Personal Identity and Health</a:t>
            </a:r>
          </a:p>
          <a:p>
            <a:pPr>
              <a:spcAft>
                <a:spcPct val="50000"/>
              </a:spcAft>
            </a:pPr>
            <a:r>
              <a:rPr lang="en-US" dirty="0"/>
              <a:t>Relationship </a:t>
            </a:r>
          </a:p>
          <a:p>
            <a:pPr>
              <a:spcAft>
                <a:spcPct val="50000"/>
              </a:spcAft>
            </a:pPr>
            <a:r>
              <a:rPr lang="en-US" dirty="0"/>
              <a:t>Professional </a:t>
            </a:r>
          </a:p>
          <a:p>
            <a:pPr>
              <a:spcAft>
                <a:spcPct val="50000"/>
              </a:spcAft>
            </a:pPr>
            <a:r>
              <a:rPr lang="en-US" dirty="0"/>
              <a:t>Cultural </a:t>
            </a:r>
          </a:p>
          <a:p>
            <a:pPr>
              <a:spcAft>
                <a:spcPct val="50000"/>
              </a:spcAft>
            </a:pPr>
            <a:endParaRPr lang="en-US" dirty="0"/>
          </a:p>
        </p:txBody>
      </p:sp>
      <p:pic>
        <p:nvPicPr>
          <p:cNvPr id="3" name="Picture 2" descr="Two women who are both holding folders stand on sidewalk and talk to each other. " title="Values of Communication"/>
          <p:cNvPicPr>
            <a:picLocks noChangeAspect="1"/>
          </p:cNvPicPr>
          <p:nvPr/>
        </p:nvPicPr>
        <p:blipFill>
          <a:blip r:embed="rId2"/>
          <a:stretch>
            <a:fillRect/>
          </a:stretch>
        </p:blipFill>
        <p:spPr>
          <a:xfrm>
            <a:off x="4572000" y="1988840"/>
            <a:ext cx="4145899" cy="3064042"/>
          </a:xfrm>
          <a:prstGeom prst="rect">
            <a:avLst/>
          </a:prstGeom>
        </p:spPr>
      </p:pic>
      <p:sp>
        <p:nvSpPr>
          <p:cNvPr id="6" name="TextBox 5"/>
          <p:cNvSpPr txBox="1"/>
          <p:nvPr/>
        </p:nvSpPr>
        <p:spPr>
          <a:xfrm rot="16200000">
            <a:off x="7309315" y="3500876"/>
            <a:ext cx="3048000" cy="230832"/>
          </a:xfrm>
          <a:prstGeom prst="rect">
            <a:avLst/>
          </a:prstGeom>
          <a:noFill/>
        </p:spPr>
        <p:txBody>
          <a:bodyPr wrap="square" rtlCol="0">
            <a:spAutoFit/>
          </a:bodyPr>
          <a:lstStyle/>
          <a:p>
            <a:r>
              <a:rPr lang="en-US" sz="900" dirty="0"/>
              <a:t>michaeljung/shutterstock.com</a:t>
            </a:r>
          </a:p>
        </p:txBody>
      </p:sp>
      <p:sp>
        <p:nvSpPr>
          <p:cNvPr id="7"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Values of Communication</a:t>
            </a:r>
          </a:p>
        </p:txBody>
      </p:sp>
    </p:spTree>
    <p:extLst>
      <p:ext uri="{BB962C8B-B14F-4D97-AF65-F5344CB8AC3E}">
        <p14:creationId xmlns:p14="http://schemas.microsoft.com/office/powerpoint/2010/main" val="1475521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9" name="Rectangle 3"/>
          <p:cNvSpPr>
            <a:spLocks noGrp="1" noChangeArrowheads="1"/>
          </p:cNvSpPr>
          <p:nvPr>
            <p:ph type="body" sz="half" idx="1"/>
          </p:nvPr>
        </p:nvSpPr>
        <p:spPr>
          <a:xfrm>
            <a:off x="309563" y="1849438"/>
            <a:ext cx="7664450" cy="2947713"/>
          </a:xfrm>
          <a:noFill/>
        </p:spPr>
        <p:txBody>
          <a:bodyPr>
            <a:normAutofit fontScale="92500" lnSpcReduction="10000"/>
          </a:bodyPr>
          <a:lstStyle/>
          <a:p>
            <a:r>
              <a:rPr lang="en-US" dirty="0"/>
              <a:t>We gain personal identity as we communicate with others</a:t>
            </a:r>
            <a:br>
              <a:rPr lang="en-US" dirty="0"/>
            </a:br>
            <a:endParaRPr lang="en-US" dirty="0"/>
          </a:p>
          <a:p>
            <a:r>
              <a:rPr lang="en-US" dirty="0"/>
              <a:t>Communication directly influences our physical and emotional well-being</a:t>
            </a:r>
          </a:p>
          <a:p>
            <a:endParaRPr lang="en-US" dirty="0"/>
          </a:p>
          <a:p>
            <a:r>
              <a:rPr lang="en-US" dirty="0"/>
              <a:t>Communication skills are essential to effective health care</a:t>
            </a:r>
          </a:p>
          <a:p>
            <a:endParaRPr lang="en-US" dirty="0"/>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Personal Identity and Health</a:t>
            </a:r>
          </a:p>
        </p:txBody>
      </p:sp>
    </p:spTree>
    <p:extLst>
      <p:ext uri="{BB962C8B-B14F-4D97-AF65-F5344CB8AC3E}">
        <p14:creationId xmlns:p14="http://schemas.microsoft.com/office/powerpoint/2010/main" val="17450713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3" name="Rectangle 3"/>
          <p:cNvSpPr>
            <a:spLocks noGrp="1" noChangeArrowheads="1"/>
          </p:cNvSpPr>
          <p:nvPr>
            <p:ph type="body" sz="half" idx="1"/>
          </p:nvPr>
        </p:nvSpPr>
        <p:spPr>
          <a:xfrm>
            <a:off x="322358" y="1700808"/>
            <a:ext cx="7588250" cy="3528392"/>
          </a:xfrm>
          <a:noFill/>
        </p:spPr>
        <p:txBody>
          <a:bodyPr>
            <a:normAutofit/>
          </a:bodyPr>
          <a:lstStyle/>
          <a:p>
            <a:pPr>
              <a:spcAft>
                <a:spcPct val="20000"/>
              </a:spcAft>
            </a:pPr>
            <a:r>
              <a:rPr lang="en-US" dirty="0"/>
              <a:t>Communication is the primary way we connect with others</a:t>
            </a:r>
          </a:p>
          <a:p>
            <a:pPr lvl="1">
              <a:spcAft>
                <a:spcPct val="20000"/>
              </a:spcAft>
            </a:pPr>
            <a:r>
              <a:rPr lang="en-US" dirty="0"/>
              <a:t>Effective communication sustains relationships</a:t>
            </a:r>
          </a:p>
          <a:p>
            <a:pPr lvl="1">
              <a:spcAft>
                <a:spcPct val="20000"/>
              </a:spcAft>
            </a:pPr>
            <a:r>
              <a:rPr lang="en-US" dirty="0"/>
              <a:t>Used to solve problems and resolve conflict</a:t>
            </a:r>
          </a:p>
          <a:p>
            <a:pPr lvl="1">
              <a:spcAft>
                <a:spcPct val="20000"/>
              </a:spcAft>
            </a:pPr>
            <a:r>
              <a:rPr lang="en-US" dirty="0"/>
              <a:t>Used for self-disclosure</a:t>
            </a:r>
          </a:p>
          <a:p>
            <a:pPr lvl="1">
              <a:spcAft>
                <a:spcPct val="20000"/>
              </a:spcAft>
            </a:pPr>
            <a:r>
              <a:rPr lang="en-US" dirty="0"/>
              <a:t>Day-to-day communication is important</a:t>
            </a:r>
          </a:p>
        </p:txBody>
      </p:sp>
      <p:sp>
        <p:nvSpPr>
          <p:cNvPr id="4" name="Rectangle 2"/>
          <p:cNvSpPr txBox="1">
            <a:spLocks noChangeArrowheads="1"/>
          </p:cNvSpPr>
          <p:nvPr/>
        </p:nvSpPr>
        <p:spPr>
          <a:xfrm>
            <a:off x="309563" y="413792"/>
            <a:ext cx="8366893" cy="782960"/>
          </a:xfrm>
          <a:prstGeom prst="rect">
            <a:avLst/>
          </a:prstGeom>
          <a:noFill/>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dirty="0"/>
              <a:t>Relationship Values</a:t>
            </a:r>
          </a:p>
        </p:txBody>
      </p:sp>
    </p:spTree>
    <p:extLst>
      <p:ext uri="{BB962C8B-B14F-4D97-AF65-F5344CB8AC3E}">
        <p14:creationId xmlns:p14="http://schemas.microsoft.com/office/powerpoint/2010/main" val="40797326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10096</TotalTime>
  <Pages>7</Pages>
  <Words>410</Words>
  <Application>Microsoft Office PowerPoint</Application>
  <PresentationFormat>On-screen Show (4:3)</PresentationFormat>
  <Paragraphs>149</Paragraphs>
  <Slides>23</Slides>
  <Notes>7</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dc:title>
  <dc:creator>Leslie Jarmon</dc:creator>
  <cp:lastModifiedBy>win7user</cp:lastModifiedBy>
  <cp:revision>220</cp:revision>
  <cp:lastPrinted>2009-04-22T19:24:48Z</cp:lastPrinted>
  <dcterms:created xsi:type="dcterms:W3CDTF">2009-10-25T14:48:23Z</dcterms:created>
  <dcterms:modified xsi:type="dcterms:W3CDTF">2017-07-20T16:43:10Z</dcterms:modified>
</cp:coreProperties>
</file>

<file path=docProps/thumbnail.jpeg>
</file>